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5.jpg" ContentType="image/jpg"/>
  <Override PartName="/ppt/notesSlides/notesSlide9.xml" ContentType="application/vnd.openxmlformats-officedocument.presentationml.notesSlide+xml"/>
  <Override PartName="/ppt/media/image21.jpg" ContentType="image/jpg"/>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media/image33.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463" r:id="rId2"/>
    <p:sldId id="438" r:id="rId3"/>
    <p:sldId id="439" r:id="rId4"/>
    <p:sldId id="462" r:id="rId5"/>
    <p:sldId id="291" r:id="rId6"/>
    <p:sldId id="314" r:id="rId7"/>
    <p:sldId id="278" r:id="rId8"/>
    <p:sldId id="440" r:id="rId9"/>
    <p:sldId id="441" r:id="rId10"/>
    <p:sldId id="443" r:id="rId11"/>
    <p:sldId id="450" r:id="rId12"/>
    <p:sldId id="257" r:id="rId13"/>
    <p:sldId id="310" r:id="rId14"/>
    <p:sldId id="260" r:id="rId15"/>
    <p:sldId id="263" r:id="rId16"/>
    <p:sldId id="1179" r:id="rId17"/>
    <p:sldId id="298" r:id="rId18"/>
    <p:sldId id="300" r:id="rId19"/>
    <p:sldId id="301" r:id="rId20"/>
    <p:sldId id="1180" r:id="rId21"/>
    <p:sldId id="1193" r:id="rId22"/>
    <p:sldId id="1192" r:id="rId23"/>
    <p:sldId id="1205" r:id="rId24"/>
    <p:sldId id="460" r:id="rId25"/>
    <p:sldId id="316" r:id="rId26"/>
    <p:sldId id="1207" r:id="rId27"/>
    <p:sldId id="755" r:id="rId28"/>
  </p:sldIdLst>
  <p:sldSz cx="10691813" cy="7559675"/>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16"/>
    <p:restoredTop sz="96006"/>
  </p:normalViewPr>
  <p:slideViewPr>
    <p:cSldViewPr snapToGrid="0" snapToObjects="1">
      <p:cViewPr varScale="1">
        <p:scale>
          <a:sx n="115" d="100"/>
          <a:sy n="115" d="100"/>
        </p:scale>
        <p:origin x="6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A2745-365B-F34D-88F0-246130A9B275}" type="datetimeFigureOut">
              <a:rPr lang="it-IT" smtClean="0"/>
              <a:t>14/05/25</a:t>
            </a:fld>
            <a:endParaRPr lang="it-IT"/>
          </a:p>
        </p:txBody>
      </p:sp>
      <p:sp>
        <p:nvSpPr>
          <p:cNvPr id="4" name="Segnaposto immagine diapositiva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A9E3C-4ED6-444F-BA16-77AF04A10569}" type="slidenum">
              <a:rPr lang="it-IT" smtClean="0"/>
              <a:t>‹N›</a:t>
            </a:fld>
            <a:endParaRPr lang="it-IT"/>
          </a:p>
        </p:txBody>
      </p:sp>
    </p:spTree>
    <p:extLst>
      <p:ext uri="{BB962C8B-B14F-4D97-AF65-F5344CB8AC3E}">
        <p14:creationId xmlns:p14="http://schemas.microsoft.com/office/powerpoint/2010/main" val="381601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headEnd/>
            <a:tailEnd/>
          </a:ln>
        </p:spPr>
        <p:txBody>
          <a:bodyPr/>
          <a:lstStyle/>
          <a:p>
            <a:fld id="{05585301-E931-44CC-AF10-E210455070B1}" type="slidenum">
              <a:rPr lang="it-IT" altLang="en-US" smtClean="0">
                <a:solidFill>
                  <a:srgbClr val="000000"/>
                </a:solidFill>
                <a:ea typeface="ＭＳ Ｐゴシック" pitchFamily="34" charset="-128"/>
              </a:rPr>
              <a:pPr/>
              <a:t>1</a:t>
            </a:fld>
            <a:endParaRPr lang="it-IT" altLang="en-US">
              <a:solidFill>
                <a:srgbClr val="000000"/>
              </a:solidFill>
              <a:ea typeface="ＭＳ Ｐゴシック" pitchFamily="34" charset="-128"/>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1473504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60EB8F8-4C92-2F4F-982E-5B3A11FB36F2}"/>
              </a:ext>
            </a:extLst>
          </p:cNvPr>
          <p:cNvSpPr>
            <a:spLocks noGrp="1" noRot="1" noChangeAspect="1" noChangeArrowheads="1" noTextEdit="1"/>
          </p:cNvSpPr>
          <p:nvPr>
            <p:ph type="sldImg"/>
            <p:custDataLst>
              <p:tags r:id="rId1"/>
            </p:custDataLst>
          </p:nvPr>
        </p:nvSpPr>
        <p:spPr>
          <a:ln cap="flat">
            <a:headEnd type="none" w="med" len="med"/>
            <a:tailEnd type="none" w="med" len="med"/>
          </a:ln>
        </p:spPr>
      </p:sp>
      <p:sp>
        <p:nvSpPr>
          <p:cNvPr id="17411" name="Notes Placeholder 2">
            <a:extLst>
              <a:ext uri="{FF2B5EF4-FFF2-40B4-BE49-F238E27FC236}">
                <a16:creationId xmlns:a16="http://schemas.microsoft.com/office/drawing/2014/main" id="{0DB09882-FE65-A643-8B93-3C1B9277E2B9}"/>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b="1">
                <a:latin typeface="Helvetica" pitchFamily="2" charset="0"/>
                <a:ea typeface="ＭＳ Ｐゴシック" panose="020B0600070205080204" pitchFamily="34" charset="-128"/>
              </a:rPr>
              <a:t>Figure Legend:</a:t>
            </a:r>
            <a:br>
              <a:rPr lang="en-US" altLang="en-US" b="1">
                <a:latin typeface="Helvetica" pitchFamily="2" charset="0"/>
                <a:ea typeface="ＭＳ Ｐゴシック" panose="020B0600070205080204" pitchFamily="34" charset="-128"/>
              </a:rPr>
            </a:br>
            <a:r>
              <a:rPr lang="en-US" altLang="en-US" b="1">
                <a:latin typeface="Helvetica" pitchFamily="2" charset="0"/>
                <a:ea typeface="ＭＳ Ｐゴシック" panose="020B0600070205080204" pitchFamily="34" charset="-128"/>
              </a:rPr>
              <a:t>The constitutive activity of the JAK-STAT signaling pathway, present within the hematopoietic stem cells of patients with myelofibrosis, is irrespective of JAK2 mutational status and was thought to underlie the many pathologic, hematologic, and clinical features of this disease. Interruption of this pathway with ruxolitinib, a potent JAK1/2 small molecular tyrosine kinase inhibitor, abrogates JAK1 and JAK2 signaling, resulting in downregulation of STAT3/5 phosphorylation as well as other downstream mediators of transcription. The well documented improvements in splenomegaly, constitutional symptoms, and other MF-related symptoms in the COMFORT-1 and -2 studies with ruxolitinib treatment appear to be mediated by its anti-JAK activity. However, meaningful changes in bone marrow histopathology or marrow fibrosis, improvement in anemia and thrombocytopenia, and elimination of cytogenetic or molecular abnormalities or substantial reduction in JAK2V617F allele burden have not been seen.
</a:t>
            </a:r>
            <a:endParaRPr lang="en-US" altLang="it-IT">
              <a:latin typeface="Calibri" panose="020F0502020204030204" pitchFamily="34" charset="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C4BEAE07-998C-E34F-95FB-8FA9C743DC16}"/>
              </a:ext>
            </a:extLst>
          </p:cNvPr>
          <p:cNvSpPr>
            <a:spLocks noGrp="1" noChangeArrowheads="1"/>
          </p:cNvSpPr>
          <p:nvPr>
            <p:ph type="sldNum" sz="quarter" idx="4"/>
            <p:custDataLst>
              <p:tags r:id="rId3"/>
            </p:custDataLst>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defRPr/>
            </a:pPr>
            <a:fld id="{540210D5-80C7-0947-BE9B-56E3E6CB503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a:rPr>
              <a:pPr marL="0" marR="0" lvl="0" indent="0" algn="r" defTabSz="914400" rtl="0" eaLnBrk="1" fontAlgn="base" latinLnBrk="0" hangingPunct="1">
                <a:lnSpc>
                  <a:spcPct val="100000"/>
                </a:lnSpc>
                <a:spcBef>
                  <a:spcPct val="0"/>
                </a:spcBef>
                <a:spcAft>
                  <a:spcPct val="0"/>
                </a:spcAft>
                <a:buClrTx/>
                <a:buSzPct val="100000"/>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Tree>
    <p:extLst>
      <p:ext uri="{BB962C8B-B14F-4D97-AF65-F5344CB8AC3E}">
        <p14:creationId xmlns:p14="http://schemas.microsoft.com/office/powerpoint/2010/main" val="233601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BFBE4F6-E12E-7140-AA58-9B2E0C5035FC}" type="slidenum">
              <a:rPr lang="en-US" smtClean="0"/>
              <a:t>21</a:t>
            </a:fld>
            <a:endParaRPr lang="en-US"/>
          </a:p>
        </p:txBody>
      </p:sp>
    </p:spTree>
    <p:extLst>
      <p:ext uri="{BB962C8B-B14F-4D97-AF65-F5344CB8AC3E}">
        <p14:creationId xmlns:p14="http://schemas.microsoft.com/office/powerpoint/2010/main" val="1337552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3051A14-F381-44C8-B262-01B201A662B0}" type="slidenum">
              <a:rPr lang="it-IT" smtClean="0"/>
              <a:t>24</a:t>
            </a:fld>
            <a:endParaRPr lang="it-IT"/>
          </a:p>
        </p:txBody>
      </p:sp>
    </p:spTree>
    <p:extLst>
      <p:ext uri="{BB962C8B-B14F-4D97-AF65-F5344CB8AC3E}">
        <p14:creationId xmlns:p14="http://schemas.microsoft.com/office/powerpoint/2010/main" val="98102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BFBE4F6-E12E-7140-AA58-9B2E0C5035FC}" type="slidenum">
              <a:rPr lang="en-US" smtClean="0"/>
              <a:t>27</a:t>
            </a:fld>
            <a:endParaRPr lang="en-US"/>
          </a:p>
        </p:txBody>
      </p:sp>
    </p:spTree>
    <p:extLst>
      <p:ext uri="{BB962C8B-B14F-4D97-AF65-F5344CB8AC3E}">
        <p14:creationId xmlns:p14="http://schemas.microsoft.com/office/powerpoint/2010/main" val="285912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CE8E90-76C5-A943-821D-4F6D7D2F2696}"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
        <p:nvSpPr>
          <p:cNvPr id="21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93877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F19AA-D130-AA4B-B309-3187253E9D5D}"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
        <p:nvSpPr>
          <p:cNvPr id="138242" name="Rectangle 2"/>
          <p:cNvSpPr>
            <a:spLocks noGrp="1" noRot="1" noChangeAspect="1" noChangeArrowheads="1"/>
          </p:cNvSpPr>
          <p:nvPr>
            <p:ph type="sldImg"/>
          </p:nvPr>
        </p:nvSpPr>
        <p:spPr bwMode="auto">
          <a:xfrm>
            <a:off x="1004888" y="685800"/>
            <a:ext cx="4848225"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8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GB"/>
          </a:p>
        </p:txBody>
      </p:sp>
    </p:spTree>
    <p:extLst>
      <p:ext uri="{BB962C8B-B14F-4D97-AF65-F5344CB8AC3E}">
        <p14:creationId xmlns:p14="http://schemas.microsoft.com/office/powerpoint/2010/main" val="69737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6FA5BD0-5A8E-D140-92C2-C18FE8E686B4}" type="slidenum">
              <a:rPr lang="it-IT" smtClean="0">
                <a:uFillTx/>
              </a:rPr>
              <a:t>7</a:t>
            </a:fld>
            <a:endParaRPr lang="it-IT">
              <a:uFillTx/>
            </a:endParaRPr>
          </a:p>
        </p:txBody>
      </p:sp>
    </p:spTree>
    <p:extLst>
      <p:ext uri="{BB962C8B-B14F-4D97-AF65-F5344CB8AC3E}">
        <p14:creationId xmlns:p14="http://schemas.microsoft.com/office/powerpoint/2010/main" val="217137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2A756B-CD05-7A48-AAD1-427FCF566B6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07044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1E473F-46D6-FF4A-9681-0BC0EE821D2C}"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88066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987EC-0BD9-8F4F-8D6E-6189A70405BD}"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
        <p:nvSpPr>
          <p:cNvPr id="32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7542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987EC-0BD9-8F4F-8D6E-6189A70405BD}"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
        <p:nvSpPr>
          <p:cNvPr id="32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441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BFBE4F6-E12E-7140-AA58-9B2E0C5035FC}" type="slidenum">
              <a:rPr lang="en-US" smtClean="0"/>
              <a:t>16</a:t>
            </a:fld>
            <a:endParaRPr lang="en-US"/>
          </a:p>
        </p:txBody>
      </p:sp>
    </p:spTree>
    <p:extLst>
      <p:ext uri="{BB962C8B-B14F-4D97-AF65-F5344CB8AC3E}">
        <p14:creationId xmlns:p14="http://schemas.microsoft.com/office/powerpoint/2010/main" val="116382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B03DD7-A296-6142-8862-2F4B0B376853}"/>
              </a:ext>
            </a:extLst>
          </p:cNvPr>
          <p:cNvSpPr>
            <a:spLocks noGrp="1"/>
          </p:cNvSpPr>
          <p:nvPr>
            <p:ph type="ctrTitle"/>
          </p:nvPr>
        </p:nvSpPr>
        <p:spPr>
          <a:xfrm>
            <a:off x="1336477" y="1237197"/>
            <a:ext cx="8018860" cy="2631887"/>
          </a:xfrm>
        </p:spPr>
        <p:txBody>
          <a:bodyPr anchor="b"/>
          <a:lstStyle>
            <a:lvl1pPr algn="ctr">
              <a:defRPr sz="5262"/>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28CD1EA-8FEF-EF48-A603-6CBFAC680716}"/>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73171EF-92C4-3C42-BFA1-FD08B7DCF0B2}"/>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5" name="Segnaposto piè di pagina 4">
            <a:extLst>
              <a:ext uri="{FF2B5EF4-FFF2-40B4-BE49-F238E27FC236}">
                <a16:creationId xmlns:a16="http://schemas.microsoft.com/office/drawing/2014/main" id="{2286F537-45AB-9F49-953C-2EA8437F2FC3}"/>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13303E7-0AC3-8843-8925-805F80C300B8}"/>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146495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6AC76-07BD-8448-98CA-897B7F61E59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3505770-957A-464B-B488-A6AF2E6C0DC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0E6F59-4707-D94C-9885-9F780A92ABA5}"/>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5" name="Segnaposto piè di pagina 4">
            <a:extLst>
              <a:ext uri="{FF2B5EF4-FFF2-40B4-BE49-F238E27FC236}">
                <a16:creationId xmlns:a16="http://schemas.microsoft.com/office/drawing/2014/main" id="{E838DC89-BC97-EA4B-A2AA-825674AFC1B8}"/>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99BB25A-AD37-8C4B-A0B4-3A45143809A9}"/>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80862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C527F67-FE72-C74D-80FD-E8A0330340A0}"/>
              </a:ext>
            </a:extLst>
          </p:cNvPr>
          <p:cNvSpPr>
            <a:spLocks noGrp="1"/>
          </p:cNvSpPr>
          <p:nvPr>
            <p:ph type="title" orient="vert"/>
          </p:nvPr>
        </p:nvSpPr>
        <p:spPr>
          <a:xfrm>
            <a:off x="7651329" y="402483"/>
            <a:ext cx="2305422" cy="640647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4CBD29E-66DA-EF4F-9434-9B396E5DDD44}"/>
              </a:ext>
            </a:extLst>
          </p:cNvPr>
          <p:cNvSpPr>
            <a:spLocks noGrp="1"/>
          </p:cNvSpPr>
          <p:nvPr>
            <p:ph type="body" orient="vert" idx="1"/>
          </p:nvPr>
        </p:nvSpPr>
        <p:spPr>
          <a:xfrm>
            <a:off x="735062" y="402483"/>
            <a:ext cx="6782619" cy="64064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2AE489-193F-2849-BE84-105B0B87259B}"/>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5" name="Segnaposto piè di pagina 4">
            <a:extLst>
              <a:ext uri="{FF2B5EF4-FFF2-40B4-BE49-F238E27FC236}">
                <a16:creationId xmlns:a16="http://schemas.microsoft.com/office/drawing/2014/main" id="{B0B8AE5C-02C1-0644-AD43-E154FAD01DB3}"/>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C84E8D97-94CE-3345-BFDD-04592D2518A3}"/>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193124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D1B06-1AF3-D749-A6C6-224520113D1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B4E63C2-ADE4-0848-9C9E-3E196D43BC28}"/>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4" name="Segnaposto piè di pagina 3">
            <a:extLst>
              <a:ext uri="{FF2B5EF4-FFF2-40B4-BE49-F238E27FC236}">
                <a16:creationId xmlns:a16="http://schemas.microsoft.com/office/drawing/2014/main" id="{C2809D38-A3BB-4248-B9FF-C348E132AB9B}"/>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D61CCB5E-8903-9640-97DA-E8BCFE02ED35}"/>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3698234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70" b="1"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70605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9D4714-079F-9446-8236-FC3011F1F44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BBB33C-3546-B04D-AB3B-F2AB3ADC697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08509AF-2D06-9141-9D90-E42C2E7D4578}"/>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5" name="Segnaposto piè di pagina 4">
            <a:extLst>
              <a:ext uri="{FF2B5EF4-FFF2-40B4-BE49-F238E27FC236}">
                <a16:creationId xmlns:a16="http://schemas.microsoft.com/office/drawing/2014/main" id="{98A2090B-EA58-9648-9DC0-C0B5C84FDC91}"/>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41207BF-7655-9744-951B-83D1947F27AA}"/>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414970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0AEEF7-269E-7448-BDD5-9B37C06A89C8}"/>
              </a:ext>
            </a:extLst>
          </p:cNvPr>
          <p:cNvSpPr>
            <a:spLocks noGrp="1"/>
          </p:cNvSpPr>
          <p:nvPr>
            <p:ph type="title"/>
          </p:nvPr>
        </p:nvSpPr>
        <p:spPr>
          <a:xfrm>
            <a:off x="729493" y="1884670"/>
            <a:ext cx="9221689" cy="3144614"/>
          </a:xfrm>
        </p:spPr>
        <p:txBody>
          <a:bodyPr anchor="b"/>
          <a:lstStyle>
            <a:lvl1pPr>
              <a:defRPr sz="5262"/>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313D3F7-8255-2F49-B56F-4EBAE11777F8}"/>
              </a:ext>
            </a:extLst>
          </p:cNvPr>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F789D9B-DBEC-8343-BA49-FA9EFA9A6F7C}"/>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5" name="Segnaposto piè di pagina 4">
            <a:extLst>
              <a:ext uri="{FF2B5EF4-FFF2-40B4-BE49-F238E27FC236}">
                <a16:creationId xmlns:a16="http://schemas.microsoft.com/office/drawing/2014/main" id="{F63C92CB-7B28-EE4F-928A-7D15166DC34D}"/>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AD19D89-8EBC-F74F-A33A-ED790763F059}"/>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262320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EF420-9E2E-E44B-BC61-28F4F4229CE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8446ED4-391A-F445-9135-9B277DE1C720}"/>
              </a:ext>
            </a:extLst>
          </p:cNvPr>
          <p:cNvSpPr>
            <a:spLocks noGrp="1"/>
          </p:cNvSpPr>
          <p:nvPr>
            <p:ph sz="half" idx="1"/>
          </p:nvPr>
        </p:nvSpPr>
        <p:spPr>
          <a:xfrm>
            <a:off x="735062" y="2012414"/>
            <a:ext cx="4544021" cy="479654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2344FBA-2A23-FE42-B285-14CCA479F079}"/>
              </a:ext>
            </a:extLst>
          </p:cNvPr>
          <p:cNvSpPr>
            <a:spLocks noGrp="1"/>
          </p:cNvSpPr>
          <p:nvPr>
            <p:ph sz="half" idx="2"/>
          </p:nvPr>
        </p:nvSpPr>
        <p:spPr>
          <a:xfrm>
            <a:off x="5412730" y="2012414"/>
            <a:ext cx="4544021" cy="479654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515AA37-5B32-9845-888F-D53C6DFFBF32}"/>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6" name="Segnaposto piè di pagina 5">
            <a:extLst>
              <a:ext uri="{FF2B5EF4-FFF2-40B4-BE49-F238E27FC236}">
                <a16:creationId xmlns:a16="http://schemas.microsoft.com/office/drawing/2014/main" id="{5E9C2F8F-5C08-984C-BC94-2E67527524D7}"/>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3797264F-41D7-5D4F-BE87-98CE5A5FE7AC}"/>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392105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2AF4FE-78B8-9D4D-BB0B-257B3D141B4D}"/>
              </a:ext>
            </a:extLst>
          </p:cNvPr>
          <p:cNvSpPr>
            <a:spLocks noGrp="1"/>
          </p:cNvSpPr>
          <p:nvPr>
            <p:ph type="title"/>
          </p:nvPr>
        </p:nvSpPr>
        <p:spPr>
          <a:xfrm>
            <a:off x="736455" y="402483"/>
            <a:ext cx="9221689" cy="1461188"/>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E94CC68-8E48-1747-9CAB-84A9C136CE98}"/>
              </a:ext>
            </a:extLst>
          </p:cNvPr>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3E30B29-2CA5-2C4D-BDED-AA07A5D03F93}"/>
              </a:ext>
            </a:extLst>
          </p:cNvPr>
          <p:cNvSpPr>
            <a:spLocks noGrp="1"/>
          </p:cNvSpPr>
          <p:nvPr>
            <p:ph sz="half" idx="2"/>
          </p:nvPr>
        </p:nvSpPr>
        <p:spPr>
          <a:xfrm>
            <a:off x="736455" y="2761381"/>
            <a:ext cx="4523138" cy="40615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CACCC96-F637-9046-83C5-4D675685E6BC}"/>
              </a:ext>
            </a:extLst>
          </p:cNvPr>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AEAF169-A6F7-8E4C-85DC-47AB05F6C69C}"/>
              </a:ext>
            </a:extLst>
          </p:cNvPr>
          <p:cNvSpPr>
            <a:spLocks noGrp="1"/>
          </p:cNvSpPr>
          <p:nvPr>
            <p:ph sz="quarter" idx="4"/>
          </p:nvPr>
        </p:nvSpPr>
        <p:spPr>
          <a:xfrm>
            <a:off x="5412730" y="2761381"/>
            <a:ext cx="4545413" cy="40615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3D2F378-6E53-E242-86C9-105B77B1D2DD}"/>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8" name="Segnaposto piè di pagina 7">
            <a:extLst>
              <a:ext uri="{FF2B5EF4-FFF2-40B4-BE49-F238E27FC236}">
                <a16:creationId xmlns:a16="http://schemas.microsoft.com/office/drawing/2014/main" id="{91D3FBC5-C973-C249-90A6-A0EF17F8D5E8}"/>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1AACA8AB-C7E7-1D44-84AF-452A19909FA6}"/>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307407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B93C76-F71D-5445-B6B5-1A1722DFDCB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400FD2C-0515-1442-8F94-820DE28F68BA}"/>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4" name="Segnaposto piè di pagina 3">
            <a:extLst>
              <a:ext uri="{FF2B5EF4-FFF2-40B4-BE49-F238E27FC236}">
                <a16:creationId xmlns:a16="http://schemas.microsoft.com/office/drawing/2014/main" id="{4EA485B9-DEFE-7341-B864-76CA79392B19}"/>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F0D61B63-527B-E44D-9D2D-6E6F3F54ED3D}"/>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59103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2CB4C9E-98DC-074B-8748-944BCB4990D3}"/>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3" name="Segnaposto piè di pagina 2">
            <a:extLst>
              <a:ext uri="{FF2B5EF4-FFF2-40B4-BE49-F238E27FC236}">
                <a16:creationId xmlns:a16="http://schemas.microsoft.com/office/drawing/2014/main" id="{7CD2AD76-D5D3-524F-B7B4-46B16553ED69}"/>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D030DDE1-6D02-6942-B800-FA55CC82CA02}"/>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331792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2210E3-02F1-A448-B945-66297F6058A3}"/>
              </a:ext>
            </a:extLst>
          </p:cNvPr>
          <p:cNvSpPr>
            <a:spLocks noGrp="1"/>
          </p:cNvSpPr>
          <p:nvPr>
            <p:ph type="title"/>
          </p:nvPr>
        </p:nvSpPr>
        <p:spPr>
          <a:xfrm>
            <a:off x="736455" y="503978"/>
            <a:ext cx="3448388" cy="1763924"/>
          </a:xfrm>
        </p:spPr>
        <p:txBody>
          <a:bodyPr anchor="b"/>
          <a:lstStyle>
            <a:lvl1pPr>
              <a:defRPr sz="2806"/>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DD8AAC-58ED-7E4F-B46D-35D6EAE983CC}"/>
              </a:ext>
            </a:extLst>
          </p:cNvPr>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6247F02-50E1-4742-8492-5887C5B964D1}"/>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3D0DEB-1DD2-1E47-9632-B4CE0F049E0D}"/>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6" name="Segnaposto piè di pagina 5">
            <a:extLst>
              <a:ext uri="{FF2B5EF4-FFF2-40B4-BE49-F238E27FC236}">
                <a16:creationId xmlns:a16="http://schemas.microsoft.com/office/drawing/2014/main" id="{8D7A116D-6395-5C4D-BC44-FE5C09687A3D}"/>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4E4BBAC-DF73-2540-BF93-B021B8ED5FE0}"/>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39769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C3E73F-C8B8-0249-9936-F61A8C7BC7D8}"/>
              </a:ext>
            </a:extLst>
          </p:cNvPr>
          <p:cNvSpPr>
            <a:spLocks noGrp="1"/>
          </p:cNvSpPr>
          <p:nvPr>
            <p:ph type="title"/>
          </p:nvPr>
        </p:nvSpPr>
        <p:spPr>
          <a:xfrm>
            <a:off x="736455" y="503978"/>
            <a:ext cx="3448388" cy="1763924"/>
          </a:xfrm>
        </p:spPr>
        <p:txBody>
          <a:bodyPr anchor="b"/>
          <a:lstStyle>
            <a:lvl1pPr>
              <a:defRPr sz="2806"/>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B142DE5-7E48-A146-BCB0-779DB443876C}"/>
              </a:ext>
            </a:extLst>
          </p:cNvPr>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it-IT"/>
          </a:p>
        </p:txBody>
      </p:sp>
      <p:sp>
        <p:nvSpPr>
          <p:cNvPr id="4" name="Segnaposto testo 3">
            <a:extLst>
              <a:ext uri="{FF2B5EF4-FFF2-40B4-BE49-F238E27FC236}">
                <a16:creationId xmlns:a16="http://schemas.microsoft.com/office/drawing/2014/main" id="{525D0314-020D-7242-A748-E4A33C9AC9AC}"/>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3B08D22-048B-E549-8E5E-93C3B8B0A496}"/>
              </a:ext>
            </a:extLst>
          </p:cNvPr>
          <p:cNvSpPr>
            <a:spLocks noGrp="1"/>
          </p:cNvSpPr>
          <p:nvPr>
            <p:ph type="dt" sz="half" idx="10"/>
          </p:nvPr>
        </p:nvSpPr>
        <p:spPr>
          <a:xfrm>
            <a:off x="735062" y="7006699"/>
            <a:ext cx="2405658" cy="402483"/>
          </a:xfrm>
          <a:prstGeom prst="rect">
            <a:avLst/>
          </a:prstGeom>
        </p:spPr>
        <p:txBody>
          <a:bodyPr/>
          <a:lstStyle/>
          <a:p>
            <a:fld id="{FD19B2AE-32F3-214B-8EDF-C7E46F5613B1}" type="datetimeFigureOut">
              <a:rPr lang="it-IT" smtClean="0"/>
              <a:t>14/05/25</a:t>
            </a:fld>
            <a:endParaRPr lang="it-IT"/>
          </a:p>
        </p:txBody>
      </p:sp>
      <p:sp>
        <p:nvSpPr>
          <p:cNvPr id="6" name="Segnaposto piè di pagina 5">
            <a:extLst>
              <a:ext uri="{FF2B5EF4-FFF2-40B4-BE49-F238E27FC236}">
                <a16:creationId xmlns:a16="http://schemas.microsoft.com/office/drawing/2014/main" id="{376989EB-C2DB-4B46-A66D-932B1A8C0A10}"/>
              </a:ext>
            </a:extLst>
          </p:cNvPr>
          <p:cNvSpPr>
            <a:spLocks noGrp="1"/>
          </p:cNvSpPr>
          <p:nvPr>
            <p:ph type="ftr" sz="quarter" idx="11"/>
          </p:nvPr>
        </p:nvSpPr>
        <p:spPr>
          <a:xfrm>
            <a:off x="3541663" y="7006699"/>
            <a:ext cx="3608487" cy="402483"/>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3C962866-79E2-BB4D-A3FF-2EF4EA22DCDD}"/>
              </a:ext>
            </a:extLst>
          </p:cNvPr>
          <p:cNvSpPr>
            <a:spLocks noGrp="1"/>
          </p:cNvSpPr>
          <p:nvPr>
            <p:ph type="sldNum" sz="quarter" idx="12"/>
          </p:nvPr>
        </p:nvSpPr>
        <p:spPr>
          <a:xfrm>
            <a:off x="7551093" y="7006699"/>
            <a:ext cx="2405658" cy="402483"/>
          </a:xfrm>
          <a:prstGeom prst="rect">
            <a:avLst/>
          </a:prstGeom>
        </p:spPr>
        <p:txBody>
          <a:bodyPr/>
          <a:lstStyle/>
          <a:p>
            <a:fld id="{13540592-50BC-984A-876C-7AB2A9BFBD9A}" type="slidenum">
              <a:rPr lang="it-IT" smtClean="0"/>
              <a:t>‹N›</a:t>
            </a:fld>
            <a:endParaRPr lang="it-IT"/>
          </a:p>
        </p:txBody>
      </p:sp>
    </p:spTree>
    <p:extLst>
      <p:ext uri="{BB962C8B-B14F-4D97-AF65-F5344CB8AC3E}">
        <p14:creationId xmlns:p14="http://schemas.microsoft.com/office/powerpoint/2010/main" val="131577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1FFCE50-AE91-8F4B-BC7E-1ECDA5F9F649}"/>
              </a:ext>
            </a:extLst>
          </p:cNvPr>
          <p:cNvSpPr>
            <a:spLocks noGrp="1"/>
          </p:cNvSpPr>
          <p:nvPr>
            <p:ph type="title"/>
          </p:nvPr>
        </p:nvSpPr>
        <p:spPr>
          <a:xfrm>
            <a:off x="735062" y="402483"/>
            <a:ext cx="8432689" cy="690047"/>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BE67F753-AE05-1D44-AF3D-F605BE5780D5}"/>
              </a:ext>
            </a:extLst>
          </p:cNvPr>
          <p:cNvSpPr>
            <a:spLocks noGrp="1"/>
          </p:cNvSpPr>
          <p:nvPr>
            <p:ph type="body" idx="1"/>
          </p:nvPr>
        </p:nvSpPr>
        <p:spPr>
          <a:xfrm>
            <a:off x="735063" y="1270660"/>
            <a:ext cx="8432688" cy="5771408"/>
          </a:xfrm>
          <a:prstGeom prst="rect">
            <a:avLst/>
          </a:prstGeom>
        </p:spPr>
        <p:txBody>
          <a:bodyPr vert="horz" lIns="91440" tIns="45720" rIns="91440" bIns="45720" rtlCol="0">
            <a:normAutofit/>
          </a:bodyPr>
          <a:lstStyle/>
          <a:p>
            <a:pPr lvl="0"/>
            <a:r>
              <a:rPr lang="it-IT" dirty="0"/>
              <a:t>Fare clic per modificare il testo</a:t>
            </a:r>
          </a:p>
        </p:txBody>
      </p:sp>
    </p:spTree>
    <p:extLst>
      <p:ext uri="{BB962C8B-B14F-4D97-AF65-F5344CB8AC3E}">
        <p14:creationId xmlns:p14="http://schemas.microsoft.com/office/powerpoint/2010/main" val="118037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801929" rtl="0" eaLnBrk="1" latinLnBrk="0" hangingPunct="1">
        <a:lnSpc>
          <a:spcPct val="90000"/>
        </a:lnSpc>
        <a:spcBef>
          <a:spcPct val="0"/>
        </a:spcBef>
        <a:buNone/>
        <a:defRPr sz="2400" kern="1200">
          <a:solidFill>
            <a:srgbClr val="002060"/>
          </a:solidFill>
          <a:latin typeface="+mn-lt"/>
          <a:ea typeface="+mj-ea"/>
          <a:cs typeface="+mj-cs"/>
        </a:defRPr>
      </a:lvl1pPr>
    </p:titleStyle>
    <p:bodyStyle>
      <a:lvl1pPr marL="0" indent="0" algn="l" defTabSz="801929" rtl="0" eaLnBrk="1" latinLnBrk="0" hangingPunct="1">
        <a:lnSpc>
          <a:spcPct val="90000"/>
        </a:lnSpc>
        <a:spcBef>
          <a:spcPts val="877"/>
        </a:spcBef>
        <a:buFont typeface="Arial" panose="020B0604020202020204" pitchFamily="34" charset="0"/>
        <a:buNone/>
        <a:defRPr sz="2000"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000"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2000"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2000"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20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it-IT"/>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7.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0.xml"/><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jp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3790696" y="0"/>
            <a:ext cx="6000238" cy="1775713"/>
          </a:xfrm>
          <a:prstGeom prst="rect">
            <a:avLst/>
          </a:prstGeom>
          <a:noFill/>
          <a:ln w="9525">
            <a:noFill/>
            <a:miter lim="800000"/>
            <a:headEnd/>
            <a:tailEnd/>
          </a:ln>
        </p:spPr>
        <p:txBody>
          <a:bodyPr wrap="square" lIns="112557" tIns="56278" rIns="112557" bIns="56278">
            <a:spAutoFit/>
          </a:bodyPr>
          <a:lstStyle/>
          <a:p>
            <a:pPr algn="ctr" defTabSz="1125187">
              <a:lnSpc>
                <a:spcPct val="150000"/>
              </a:lnSpc>
            </a:pPr>
            <a:endParaRPr lang="it-IT" altLang="en-US" sz="3086" b="1" dirty="0">
              <a:solidFill>
                <a:srgbClr val="C00000"/>
              </a:solidFill>
              <a:latin typeface="Calibri" pitchFamily="34" charset="0"/>
              <a:ea typeface="ＭＳ Ｐゴシック" pitchFamily="34" charset="-128"/>
            </a:endParaRPr>
          </a:p>
          <a:p>
            <a:pPr algn="ctr" defTabSz="1125187"/>
            <a:r>
              <a:rPr lang="it-IT" altLang="en-US" sz="3086" b="1" dirty="0">
                <a:solidFill>
                  <a:srgbClr val="C00000"/>
                </a:solidFill>
                <a:latin typeface="Calibri" pitchFamily="34" charset="0"/>
                <a:ea typeface="ＭＳ Ｐゴシック" pitchFamily="34" charset="-128"/>
              </a:rPr>
              <a:t>“La qualità di vita: </a:t>
            </a:r>
          </a:p>
          <a:p>
            <a:pPr algn="ctr" defTabSz="1125187"/>
            <a:r>
              <a:rPr lang="it-IT" altLang="en-US" sz="3086" b="1" dirty="0">
                <a:solidFill>
                  <a:srgbClr val="C00000"/>
                </a:solidFill>
                <a:latin typeface="Calibri" pitchFamily="34" charset="0"/>
                <a:ea typeface="ＭＳ Ｐゴシック" pitchFamily="34" charset="-128"/>
              </a:rPr>
              <a:t>un obiettivo primario”</a:t>
            </a:r>
          </a:p>
        </p:txBody>
      </p:sp>
      <p:sp>
        <p:nvSpPr>
          <p:cNvPr id="14342" name="CasellaDiTesto 2"/>
          <p:cNvSpPr txBox="1">
            <a:spLocks noChangeArrowheads="1"/>
          </p:cNvSpPr>
          <p:nvPr/>
        </p:nvSpPr>
        <p:spPr bwMode="auto">
          <a:xfrm>
            <a:off x="5096642" y="1894865"/>
            <a:ext cx="4253072" cy="1817315"/>
          </a:xfrm>
          <a:prstGeom prst="rect">
            <a:avLst/>
          </a:prstGeom>
          <a:noFill/>
          <a:ln>
            <a:noFill/>
          </a:ln>
        </p:spPr>
        <p:txBody>
          <a:bodyPr wrap="none" lIns="86130" tIns="43064" rIns="86130" bIns="43064">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it-IT" altLang="en-US" sz="2646" b="1" i="1" dirty="0">
                <a:solidFill>
                  <a:schemeClr val="tx2">
                    <a:lumMod val="75000"/>
                  </a:schemeClr>
                </a:solidFill>
                <a:latin typeface="Calibri" pitchFamily="34" charset="0"/>
              </a:rPr>
              <a:t>Giovanni Caocci</a:t>
            </a:r>
          </a:p>
          <a:p>
            <a:pPr algn="ctr">
              <a:defRPr/>
            </a:pPr>
            <a:endParaRPr lang="it-IT" altLang="en-US" sz="2646" b="1" i="1" dirty="0">
              <a:solidFill>
                <a:schemeClr val="tx2">
                  <a:lumMod val="75000"/>
                </a:schemeClr>
              </a:solidFill>
              <a:latin typeface="Calibri" pitchFamily="34" charset="0"/>
            </a:endParaRPr>
          </a:p>
          <a:p>
            <a:pPr algn="ctr">
              <a:defRPr/>
            </a:pPr>
            <a:r>
              <a:rPr lang="it-IT" altLang="en-US" sz="1984" b="1" i="1" dirty="0">
                <a:solidFill>
                  <a:schemeClr val="tx2">
                    <a:lumMod val="75000"/>
                  </a:schemeClr>
                </a:solidFill>
                <a:latin typeface="Calibri" pitchFamily="34" charset="0"/>
              </a:rPr>
              <a:t>Ematologia e CTMO, Ospedale </a:t>
            </a:r>
            <a:r>
              <a:rPr lang="it-IT" altLang="en-US" sz="1984" b="1" i="1" dirty="0" err="1">
                <a:solidFill>
                  <a:schemeClr val="tx2">
                    <a:lumMod val="75000"/>
                  </a:schemeClr>
                </a:solidFill>
                <a:latin typeface="Calibri" pitchFamily="34" charset="0"/>
              </a:rPr>
              <a:t>Businco</a:t>
            </a:r>
            <a:endParaRPr lang="it-IT" altLang="en-US" sz="1984" b="1" i="1" dirty="0">
              <a:solidFill>
                <a:schemeClr val="tx2">
                  <a:lumMod val="75000"/>
                </a:schemeClr>
              </a:solidFill>
              <a:latin typeface="Calibri" pitchFamily="34" charset="0"/>
            </a:endParaRPr>
          </a:p>
          <a:p>
            <a:pPr algn="ctr">
              <a:defRPr/>
            </a:pPr>
            <a:r>
              <a:rPr lang="it-IT" altLang="en-US" sz="1984" b="1" i="1" dirty="0">
                <a:solidFill>
                  <a:schemeClr val="tx2">
                    <a:lumMod val="75000"/>
                  </a:schemeClr>
                </a:solidFill>
                <a:latin typeface="Calibri" pitchFamily="34" charset="0"/>
              </a:rPr>
              <a:t>ARNAS </a:t>
            </a:r>
            <a:r>
              <a:rPr lang="it-IT" altLang="en-US" sz="1984" b="1" i="1" dirty="0" err="1">
                <a:solidFill>
                  <a:schemeClr val="tx2">
                    <a:lumMod val="75000"/>
                  </a:schemeClr>
                </a:solidFill>
                <a:latin typeface="Calibri" pitchFamily="34" charset="0"/>
              </a:rPr>
              <a:t>Brotzu</a:t>
            </a:r>
            <a:r>
              <a:rPr lang="it-IT" altLang="en-US" sz="1984" b="1" i="1" dirty="0">
                <a:solidFill>
                  <a:schemeClr val="tx2">
                    <a:lumMod val="75000"/>
                  </a:schemeClr>
                </a:solidFill>
                <a:latin typeface="Calibri" pitchFamily="34" charset="0"/>
              </a:rPr>
              <a:t> Cagliari</a:t>
            </a:r>
          </a:p>
          <a:p>
            <a:pPr algn="ctr">
              <a:defRPr/>
            </a:pPr>
            <a:r>
              <a:rPr lang="it-IT" altLang="en-US" sz="1984" b="1" i="1" dirty="0">
                <a:solidFill>
                  <a:schemeClr val="tx2">
                    <a:lumMod val="75000"/>
                  </a:schemeClr>
                </a:solidFill>
                <a:latin typeface="Calibri" pitchFamily="34" charset="0"/>
              </a:rPr>
              <a:t>Università di Cagliari</a:t>
            </a:r>
            <a:endParaRPr lang="it-IT" altLang="en-US" sz="2976" b="1" i="1" dirty="0">
              <a:solidFill>
                <a:schemeClr val="tx2">
                  <a:lumMod val="75000"/>
                </a:schemeClr>
              </a:solidFill>
              <a:latin typeface="Calibri" pitchFamily="34" charset="0"/>
            </a:endParaRPr>
          </a:p>
        </p:txBody>
      </p:sp>
      <p:sp>
        <p:nvSpPr>
          <p:cNvPr id="14" name="Text Box 5"/>
          <p:cNvSpPr txBox="1">
            <a:spLocks noChangeArrowheads="1"/>
          </p:cNvSpPr>
          <p:nvPr/>
        </p:nvSpPr>
        <p:spPr bwMode="auto">
          <a:xfrm>
            <a:off x="900879" y="966442"/>
            <a:ext cx="3810023" cy="2011675"/>
          </a:xfrm>
          <a:prstGeom prst="rect">
            <a:avLst/>
          </a:prstGeom>
          <a:noFill/>
          <a:ln w="9525">
            <a:noFill/>
            <a:miter lim="800000"/>
            <a:headEnd/>
            <a:tailEnd/>
          </a:ln>
        </p:spPr>
        <p:txBody>
          <a:bodyPr wrap="square" lIns="112557" tIns="56278" rIns="112557" bIns="56278">
            <a:spAutoFit/>
          </a:bodyPr>
          <a:lstStyle/>
          <a:p>
            <a:pPr algn="ctr" defTabSz="961585">
              <a:lnSpc>
                <a:spcPts val="2638"/>
              </a:lnSpc>
            </a:pPr>
            <a:r>
              <a:rPr lang="en-US" altLang="it-IT" sz="1874" b="1" dirty="0" err="1">
                <a:solidFill>
                  <a:srgbClr val="003366"/>
                </a:solidFill>
                <a:latin typeface="Cambria" pitchFamily="18" charset="0"/>
                <a:cs typeface="Arial" charset="0"/>
              </a:rPr>
              <a:t>Undicesima</a:t>
            </a:r>
            <a:r>
              <a:rPr lang="en-US" altLang="it-IT" sz="1874" b="1" dirty="0">
                <a:solidFill>
                  <a:srgbClr val="003366"/>
                </a:solidFill>
                <a:latin typeface="Cambria" pitchFamily="18" charset="0"/>
                <a:cs typeface="Arial" charset="0"/>
              </a:rPr>
              <a:t> </a:t>
            </a:r>
            <a:r>
              <a:rPr lang="en-US" altLang="it-IT" sz="1874" b="1" dirty="0" err="1">
                <a:solidFill>
                  <a:srgbClr val="003366"/>
                </a:solidFill>
                <a:latin typeface="Cambria" pitchFamily="18" charset="0"/>
                <a:cs typeface="Arial" charset="0"/>
              </a:rPr>
              <a:t>Giornata</a:t>
            </a:r>
            <a:r>
              <a:rPr lang="en-US" altLang="it-IT" sz="1874" b="1" dirty="0">
                <a:solidFill>
                  <a:srgbClr val="003366"/>
                </a:solidFill>
                <a:latin typeface="Cambria" pitchFamily="18" charset="0"/>
                <a:cs typeface="Arial" charset="0"/>
              </a:rPr>
              <a:t> </a:t>
            </a:r>
            <a:r>
              <a:rPr lang="en-US" altLang="it-IT" sz="1874" b="1" dirty="0" err="1">
                <a:solidFill>
                  <a:srgbClr val="003366"/>
                </a:solidFill>
                <a:latin typeface="Cambria" pitchFamily="18" charset="0"/>
                <a:cs typeface="Arial" charset="0"/>
              </a:rPr>
              <a:t>Fiorentina</a:t>
            </a:r>
            <a:endParaRPr lang="en-US" altLang="it-IT" sz="1874" b="1" dirty="0">
              <a:solidFill>
                <a:srgbClr val="003366"/>
              </a:solidFill>
              <a:latin typeface="Cambria" pitchFamily="18" charset="0"/>
              <a:cs typeface="Arial" charset="0"/>
            </a:endParaRPr>
          </a:p>
          <a:p>
            <a:pPr algn="ctr" defTabSz="961585">
              <a:lnSpc>
                <a:spcPts val="2638"/>
              </a:lnSpc>
            </a:pPr>
            <a:r>
              <a:rPr lang="en-US" altLang="it-IT" sz="1874" b="1" dirty="0">
                <a:solidFill>
                  <a:srgbClr val="003366"/>
                </a:solidFill>
                <a:latin typeface="Cambria" pitchFamily="18" charset="0"/>
                <a:cs typeface="Arial" charset="0"/>
              </a:rPr>
              <a:t> </a:t>
            </a:r>
            <a:r>
              <a:rPr lang="en-US" altLang="it-IT" sz="1874" b="1" dirty="0" err="1">
                <a:solidFill>
                  <a:srgbClr val="003366"/>
                </a:solidFill>
                <a:latin typeface="Cambria" pitchFamily="18" charset="0"/>
                <a:cs typeface="Arial" charset="0"/>
              </a:rPr>
              <a:t>dedicata</a:t>
            </a:r>
            <a:r>
              <a:rPr lang="en-US" altLang="it-IT" sz="1874" b="1" dirty="0">
                <a:solidFill>
                  <a:srgbClr val="003366"/>
                </a:solidFill>
                <a:latin typeface="Cambria" pitchFamily="18" charset="0"/>
                <a:cs typeface="Arial" charset="0"/>
              </a:rPr>
              <a:t> </a:t>
            </a:r>
            <a:r>
              <a:rPr lang="en-US" altLang="it-IT" sz="1874" b="1" dirty="0" err="1">
                <a:solidFill>
                  <a:srgbClr val="003366"/>
                </a:solidFill>
                <a:latin typeface="Cambria" pitchFamily="18" charset="0"/>
                <a:cs typeface="Arial" charset="0"/>
              </a:rPr>
              <a:t>ai</a:t>
            </a:r>
            <a:r>
              <a:rPr lang="en-US" altLang="it-IT" sz="1874" b="1" dirty="0">
                <a:solidFill>
                  <a:srgbClr val="003366"/>
                </a:solidFill>
                <a:latin typeface="Cambria" pitchFamily="18" charset="0"/>
                <a:cs typeface="Arial" charset="0"/>
              </a:rPr>
              <a:t> </a:t>
            </a:r>
            <a:r>
              <a:rPr lang="en-US" altLang="it-IT" sz="1874" b="1" dirty="0" err="1">
                <a:solidFill>
                  <a:srgbClr val="003366"/>
                </a:solidFill>
                <a:latin typeface="Cambria" pitchFamily="18" charset="0"/>
                <a:cs typeface="Arial" charset="0"/>
              </a:rPr>
              <a:t>pazienti</a:t>
            </a:r>
            <a:r>
              <a:rPr lang="en-US" altLang="it-IT" sz="1874" b="1" dirty="0">
                <a:solidFill>
                  <a:srgbClr val="003366"/>
                </a:solidFill>
                <a:latin typeface="Cambria" pitchFamily="18" charset="0"/>
                <a:cs typeface="Arial" charset="0"/>
              </a:rPr>
              <a:t> con </a:t>
            </a:r>
          </a:p>
          <a:p>
            <a:pPr algn="ctr" defTabSz="961585">
              <a:lnSpc>
                <a:spcPts val="2638"/>
              </a:lnSpc>
            </a:pPr>
            <a:r>
              <a:rPr lang="en-US" altLang="it-IT" sz="1874" b="1" dirty="0" err="1">
                <a:solidFill>
                  <a:srgbClr val="003366"/>
                </a:solidFill>
                <a:latin typeface="Cambria" pitchFamily="18" charset="0"/>
                <a:cs typeface="Arial" charset="0"/>
              </a:rPr>
              <a:t>malattie</a:t>
            </a:r>
            <a:r>
              <a:rPr lang="en-US" altLang="it-IT" sz="1874" b="1" dirty="0">
                <a:solidFill>
                  <a:srgbClr val="003366"/>
                </a:solidFill>
                <a:latin typeface="Cambria" pitchFamily="18" charset="0"/>
                <a:cs typeface="Arial" charset="0"/>
              </a:rPr>
              <a:t> </a:t>
            </a:r>
            <a:r>
              <a:rPr lang="en-US" altLang="it-IT" sz="1874" b="1" dirty="0" err="1">
                <a:solidFill>
                  <a:srgbClr val="003366"/>
                </a:solidFill>
                <a:latin typeface="Cambria" pitchFamily="18" charset="0"/>
                <a:cs typeface="Arial" charset="0"/>
              </a:rPr>
              <a:t>mieloproliferative</a:t>
            </a:r>
            <a:r>
              <a:rPr lang="en-US" altLang="it-IT" sz="1874" b="1" dirty="0">
                <a:solidFill>
                  <a:srgbClr val="003366"/>
                </a:solidFill>
                <a:latin typeface="Cambria" pitchFamily="18" charset="0"/>
                <a:cs typeface="Arial" charset="0"/>
              </a:rPr>
              <a:t> </a:t>
            </a:r>
          </a:p>
          <a:p>
            <a:pPr algn="ctr" defTabSz="961585">
              <a:lnSpc>
                <a:spcPts val="2638"/>
              </a:lnSpc>
            </a:pPr>
            <a:r>
              <a:rPr lang="en-US" altLang="it-IT" sz="1874" b="1" dirty="0" err="1">
                <a:solidFill>
                  <a:srgbClr val="003366"/>
                </a:solidFill>
                <a:latin typeface="Cambria" pitchFamily="18" charset="0"/>
                <a:cs typeface="Arial" charset="0"/>
              </a:rPr>
              <a:t>croniche</a:t>
            </a:r>
            <a:endParaRPr lang="en-US" altLang="it-IT" sz="1874" b="1" dirty="0">
              <a:solidFill>
                <a:srgbClr val="003366"/>
              </a:solidFill>
              <a:latin typeface="Cambria" pitchFamily="18" charset="0"/>
              <a:cs typeface="Arial" charset="0"/>
            </a:endParaRPr>
          </a:p>
          <a:p>
            <a:pPr algn="ctr" defTabSz="961585">
              <a:lnSpc>
                <a:spcPct val="90000"/>
              </a:lnSpc>
            </a:pPr>
            <a:endParaRPr lang="it-IT" altLang="it-IT" sz="1874" b="1" dirty="0">
              <a:solidFill>
                <a:srgbClr val="003366"/>
              </a:solidFill>
              <a:latin typeface="Cambria" pitchFamily="18" charset="0"/>
              <a:cs typeface="Arial" charset="0"/>
            </a:endParaRPr>
          </a:p>
          <a:p>
            <a:pPr algn="ctr" defTabSz="961585">
              <a:lnSpc>
                <a:spcPts val="2638"/>
              </a:lnSpc>
            </a:pPr>
            <a:r>
              <a:rPr lang="en-US" altLang="it-IT" sz="1874" b="1" dirty="0" err="1">
                <a:solidFill>
                  <a:srgbClr val="003366"/>
                </a:solidFill>
                <a:latin typeface="Cambria" pitchFamily="18" charset="0"/>
                <a:cs typeface="Arial" charset="0"/>
              </a:rPr>
              <a:t>Sabato</a:t>
            </a:r>
            <a:r>
              <a:rPr lang="en-US" altLang="it-IT" sz="1874" b="1" dirty="0">
                <a:solidFill>
                  <a:srgbClr val="003366"/>
                </a:solidFill>
                <a:latin typeface="Cambria" pitchFamily="18" charset="0"/>
                <a:cs typeface="Arial" charset="0"/>
              </a:rPr>
              <a:t> 17 </a:t>
            </a:r>
            <a:r>
              <a:rPr lang="en-US" altLang="it-IT" sz="1874" b="1" dirty="0" err="1">
                <a:solidFill>
                  <a:srgbClr val="003366"/>
                </a:solidFill>
                <a:latin typeface="Cambria" pitchFamily="18" charset="0"/>
                <a:cs typeface="Arial" charset="0"/>
              </a:rPr>
              <a:t>maggio</a:t>
            </a:r>
            <a:r>
              <a:rPr lang="en-US" altLang="it-IT" sz="1874" b="1" dirty="0">
                <a:solidFill>
                  <a:srgbClr val="003366"/>
                </a:solidFill>
                <a:latin typeface="Cambria" pitchFamily="18" charset="0"/>
                <a:cs typeface="Arial" charset="0"/>
              </a:rPr>
              <a:t> 2025</a:t>
            </a:r>
          </a:p>
        </p:txBody>
      </p:sp>
      <p:pic>
        <p:nvPicPr>
          <p:cNvPr id="8" name="Immagin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5883" y="4176714"/>
            <a:ext cx="7880816" cy="29728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210631" y="1841946"/>
            <a:ext cx="6842341" cy="3875782"/>
          </a:xfrm>
        </p:spPr>
        <p:txBody>
          <a:bodyPr>
            <a:normAutofit/>
          </a:bodyPr>
          <a:lstStyle/>
          <a:p>
            <a:r>
              <a:rPr lang="it-IT" sz="2400" dirty="0"/>
              <a:t>Il modello di raccolta più diffuso è il questionario di </a:t>
            </a:r>
            <a:r>
              <a:rPr lang="it-IT" sz="2400" dirty="0" err="1"/>
              <a:t>autosomministrazione</a:t>
            </a:r>
            <a:r>
              <a:rPr lang="it-IT" sz="2400" dirty="0"/>
              <a:t> (standardizzazione dei punteggi, validazione del contenuto, attendibilità, ridotto impiego di tempo)</a:t>
            </a:r>
          </a:p>
          <a:p>
            <a:endParaRPr lang="it-IT" sz="2400" dirty="0"/>
          </a:p>
          <a:p>
            <a:r>
              <a:rPr lang="it-IT" sz="2400" dirty="0"/>
              <a:t>Possibile anche l</a:t>
            </a:r>
            <a:r>
              <a:rPr lang="it-IT" sz="2400" dirty="0">
                <a:latin typeface="Arial"/>
              </a:rPr>
              <a:t>’</a:t>
            </a:r>
            <a:r>
              <a:rPr lang="it-IT" sz="2400" dirty="0"/>
              <a:t>intervista semi-strutturata (diretta, telefonica, postale, web) e il diario</a:t>
            </a:r>
          </a:p>
        </p:txBody>
      </p:sp>
      <p:sp>
        <p:nvSpPr>
          <p:cNvPr id="31747" name="Rectangle 3"/>
          <p:cNvSpPr>
            <a:spLocks noGrp="1" noChangeArrowheads="1"/>
          </p:cNvSpPr>
          <p:nvPr>
            <p:ph type="title"/>
          </p:nvPr>
        </p:nvSpPr>
        <p:spPr>
          <a:xfrm>
            <a:off x="2854881" y="334427"/>
            <a:ext cx="4708500" cy="1002357"/>
          </a:xfrm>
          <a:noFill/>
          <a:ln/>
        </p:spPr>
        <p:txBody>
          <a:bodyPr>
            <a:normAutofit/>
          </a:bodyPr>
          <a:lstStyle/>
          <a:p>
            <a:pPr algn="ctr"/>
            <a:r>
              <a:rPr lang="it-IT" sz="3200" dirty="0"/>
              <a:t>Come valutare la </a:t>
            </a:r>
            <a:r>
              <a:rPr lang="it-IT" sz="3200" dirty="0" err="1"/>
              <a:t>QoL</a:t>
            </a:r>
            <a:endParaRPr lang="it-IT" sz="3200" dirty="0"/>
          </a:p>
        </p:txBody>
      </p:sp>
      <p:pic>
        <p:nvPicPr>
          <p:cNvPr id="2" name="Immagine 1">
            <a:extLst>
              <a:ext uri="{FF2B5EF4-FFF2-40B4-BE49-F238E27FC236}">
                <a16:creationId xmlns:a16="http://schemas.microsoft.com/office/drawing/2014/main" id="{6FB5E33D-4DAA-8B4F-84EC-BAB7044B3E4B}"/>
              </a:ext>
            </a:extLst>
          </p:cNvPr>
          <p:cNvPicPr>
            <a:picLocks noChangeAspect="1"/>
          </p:cNvPicPr>
          <p:nvPr/>
        </p:nvPicPr>
        <p:blipFill>
          <a:blip r:embed="rId3"/>
          <a:stretch>
            <a:fillRect/>
          </a:stretch>
        </p:blipFill>
        <p:spPr>
          <a:xfrm>
            <a:off x="682847" y="4925911"/>
            <a:ext cx="3656677" cy="2114405"/>
          </a:xfrm>
          <a:prstGeom prst="rect">
            <a:avLst/>
          </a:prstGeom>
        </p:spPr>
      </p:pic>
      <p:pic>
        <p:nvPicPr>
          <p:cNvPr id="3" name="Immagine 2">
            <a:extLst>
              <a:ext uri="{FF2B5EF4-FFF2-40B4-BE49-F238E27FC236}">
                <a16:creationId xmlns:a16="http://schemas.microsoft.com/office/drawing/2014/main" id="{783731D7-374D-4A49-8AAC-AF7D8CC0EF47}"/>
              </a:ext>
            </a:extLst>
          </p:cNvPr>
          <p:cNvPicPr>
            <a:picLocks noChangeAspect="1"/>
          </p:cNvPicPr>
          <p:nvPr/>
        </p:nvPicPr>
        <p:blipFill>
          <a:blip r:embed="rId4"/>
          <a:stretch>
            <a:fillRect/>
          </a:stretch>
        </p:blipFill>
        <p:spPr>
          <a:xfrm>
            <a:off x="5206763" y="4771218"/>
            <a:ext cx="2356618" cy="2155197"/>
          </a:xfrm>
          <a:prstGeom prst="rect">
            <a:avLst/>
          </a:prstGeom>
        </p:spPr>
      </p:pic>
      <p:pic>
        <p:nvPicPr>
          <p:cNvPr id="4" name="Immagine 3">
            <a:extLst>
              <a:ext uri="{FF2B5EF4-FFF2-40B4-BE49-F238E27FC236}">
                <a16:creationId xmlns:a16="http://schemas.microsoft.com/office/drawing/2014/main" id="{55853255-688C-3344-BDF2-2EDA5D66B9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85726" y="2415496"/>
            <a:ext cx="1843094" cy="1632651"/>
          </a:xfrm>
          <a:prstGeom prst="rect">
            <a:avLst/>
          </a:prstGeom>
        </p:spPr>
      </p:pic>
    </p:spTree>
    <p:extLst>
      <p:ext uri="{BB962C8B-B14F-4D97-AF65-F5344CB8AC3E}">
        <p14:creationId xmlns:p14="http://schemas.microsoft.com/office/powerpoint/2010/main" val="398610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205116" y="2351047"/>
            <a:ext cx="8732499" cy="4633572"/>
          </a:xfrm>
        </p:spPr>
        <p:txBody>
          <a:bodyPr>
            <a:normAutofit/>
          </a:bodyPr>
          <a:lstStyle/>
          <a:p>
            <a:r>
              <a:rPr lang="it-IT" sz="2400" dirty="0"/>
              <a:t>Possono essere usate per capire meglio la situazione del paziente (spesso scarsità di tempo lo impedisce)</a:t>
            </a:r>
          </a:p>
          <a:p>
            <a:endParaRPr lang="it-IT" sz="2400" dirty="0"/>
          </a:p>
          <a:p>
            <a:r>
              <a:rPr lang="it-IT" sz="2400" dirty="0"/>
              <a:t>Possono essere integrate alle scale dei sintomi utilizzate dai medici (indicazione della Organizzazione Mondiale della Sanità)</a:t>
            </a:r>
          </a:p>
          <a:p>
            <a:endParaRPr lang="it-IT" sz="2400" dirty="0"/>
          </a:p>
          <a:p>
            <a:r>
              <a:rPr lang="it-IT" sz="2400" dirty="0"/>
              <a:t>Possono essere usate per misurare la tossicità di un farmaco o per favorirne l’approvazione da parte degli enti regolatori</a:t>
            </a:r>
          </a:p>
        </p:txBody>
      </p:sp>
      <p:sp>
        <p:nvSpPr>
          <p:cNvPr id="31747" name="Rectangle 3"/>
          <p:cNvSpPr>
            <a:spLocks noGrp="1" noChangeArrowheads="1"/>
          </p:cNvSpPr>
          <p:nvPr>
            <p:ph type="title"/>
          </p:nvPr>
        </p:nvSpPr>
        <p:spPr>
          <a:xfrm>
            <a:off x="3217116" y="875332"/>
            <a:ext cx="4708500" cy="1002357"/>
          </a:xfrm>
          <a:noFill/>
          <a:ln/>
        </p:spPr>
        <p:txBody>
          <a:bodyPr>
            <a:normAutofit/>
          </a:bodyPr>
          <a:lstStyle/>
          <a:p>
            <a:pPr algn="ctr"/>
            <a:r>
              <a:rPr lang="it-IT" sz="3200" dirty="0"/>
              <a:t>Le informazioni sulla </a:t>
            </a:r>
            <a:r>
              <a:rPr lang="it-IT" sz="3200" dirty="0" err="1"/>
              <a:t>QoL</a:t>
            </a:r>
            <a:endParaRPr lang="it-IT" sz="3200" dirty="0"/>
          </a:p>
        </p:txBody>
      </p:sp>
    </p:spTree>
    <p:extLst>
      <p:ext uri="{BB962C8B-B14F-4D97-AF65-F5344CB8AC3E}">
        <p14:creationId xmlns:p14="http://schemas.microsoft.com/office/powerpoint/2010/main" val="144424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a:spLocks/>
          </p:cNvSpPr>
          <p:nvPr/>
        </p:nvSpPr>
        <p:spPr>
          <a:xfrm>
            <a:off x="7556890" y="7069507"/>
            <a:ext cx="2632516" cy="335348"/>
          </a:xfrm>
          <a:prstGeom prst="rect">
            <a:avLst/>
          </a:prstGeom>
          <a:noFill/>
        </p:spPr>
        <p:txBody>
          <a:bodyPr wrap="none" rtlCol="0">
            <a:spAutoFit/>
          </a:bodyPr>
          <a:lstStyle/>
          <a:p>
            <a:r>
              <a:rPr lang="it-IT" sz="1579" i="1" dirty="0"/>
              <a:t>Mesa et al. BMC </a:t>
            </a:r>
            <a:r>
              <a:rPr lang="it-IT" sz="1579" i="1" dirty="0" err="1"/>
              <a:t>Cancer</a:t>
            </a:r>
            <a:r>
              <a:rPr lang="it-IT" sz="1579" i="1" dirty="0"/>
              <a:t>, 2016</a:t>
            </a:r>
          </a:p>
        </p:txBody>
      </p:sp>
      <p:sp>
        <p:nvSpPr>
          <p:cNvPr id="4" name="Rettangolo 3"/>
          <p:cNvSpPr>
            <a:spLocks/>
          </p:cNvSpPr>
          <p:nvPr/>
        </p:nvSpPr>
        <p:spPr>
          <a:xfrm>
            <a:off x="7980143" y="3617894"/>
            <a:ext cx="1786011"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2000" dirty="0"/>
              <a:t>813 PAZIENTI</a:t>
            </a:r>
          </a:p>
        </p:txBody>
      </p:sp>
      <p:sp>
        <p:nvSpPr>
          <p:cNvPr id="10" name="Rettangolo 9">
            <a:extLst>
              <a:ext uri="{FF2B5EF4-FFF2-40B4-BE49-F238E27FC236}">
                <a16:creationId xmlns:a16="http://schemas.microsoft.com/office/drawing/2014/main" id="{F1655993-FE8F-944E-941E-74CD7FD5C73C}"/>
              </a:ext>
            </a:extLst>
          </p:cNvPr>
          <p:cNvSpPr>
            <a:spLocks/>
          </p:cNvSpPr>
          <p:nvPr/>
        </p:nvSpPr>
        <p:spPr>
          <a:xfrm>
            <a:off x="-2593994" y="1824512"/>
            <a:ext cx="1763070" cy="188962"/>
          </a:xfrm>
          <a:prstGeom prst="rect">
            <a:avLst/>
          </a:prstGeom>
        </p:spPr>
        <p:style>
          <a:lnRef idx="1">
            <a:schemeClr val="accent6"/>
          </a:lnRef>
          <a:fillRef idx="3">
            <a:schemeClr val="accent6"/>
          </a:fillRef>
          <a:effectRef idx="2">
            <a:schemeClr val="accent6"/>
          </a:effectRef>
          <a:fontRef idx="minor">
            <a:schemeClr val="lt1"/>
          </a:fontRef>
        </p:style>
        <p:txBody>
          <a:bodyPr wrap="square" lIns="0" tIns="0" rIns="0" bIns="0">
            <a:spAutoFit/>
          </a:bodyPr>
          <a:lstStyle/>
          <a:p>
            <a:pPr algn="ctr"/>
            <a:r>
              <a:rPr lang="it-IT" sz="1228" dirty="0" err="1"/>
              <a:t>Qualita</a:t>
            </a:r>
            <a:r>
              <a:rPr lang="it-IT" sz="1228" dirty="0"/>
              <a:t> della vita ridotta</a:t>
            </a:r>
          </a:p>
        </p:txBody>
      </p:sp>
      <p:grpSp>
        <p:nvGrpSpPr>
          <p:cNvPr id="6" name="Gruppo 5">
            <a:extLst>
              <a:ext uri="{FF2B5EF4-FFF2-40B4-BE49-F238E27FC236}">
                <a16:creationId xmlns:a16="http://schemas.microsoft.com/office/drawing/2014/main" id="{9153EBB1-37DB-92D9-F709-720373F4F05C}"/>
              </a:ext>
            </a:extLst>
          </p:cNvPr>
          <p:cNvGrpSpPr/>
          <p:nvPr/>
        </p:nvGrpSpPr>
        <p:grpSpPr>
          <a:xfrm>
            <a:off x="284206" y="197709"/>
            <a:ext cx="7272684" cy="7207146"/>
            <a:chOff x="972357" y="723337"/>
            <a:chExt cx="6169220" cy="6063573"/>
          </a:xfrm>
        </p:grpSpPr>
        <p:pic>
          <p:nvPicPr>
            <p:cNvPr id="2" name="Immagine 1" descr="Senza titolo.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6540" y="772765"/>
              <a:ext cx="5075037" cy="6014145"/>
            </a:xfrm>
            <a:prstGeom prst="rect">
              <a:avLst/>
            </a:prstGeom>
          </p:spPr>
        </p:pic>
        <p:sp>
          <p:nvSpPr>
            <p:cNvPr id="5" name="Rettangolo 4">
              <a:extLst>
                <a:ext uri="{FF2B5EF4-FFF2-40B4-BE49-F238E27FC236}">
                  <a16:creationId xmlns:a16="http://schemas.microsoft.com/office/drawing/2014/main" id="{D48ADEBE-859E-FE40-87B3-94B53711E171}"/>
                </a:ext>
              </a:extLst>
            </p:cNvPr>
            <p:cNvSpPr>
              <a:spLocks/>
            </p:cNvSpPr>
            <p:nvPr/>
          </p:nvSpPr>
          <p:spPr>
            <a:xfrm>
              <a:off x="4538708" y="723337"/>
              <a:ext cx="1763070" cy="188962"/>
            </a:xfrm>
            <a:prstGeom prst="rect">
              <a:avLst/>
            </a:prstGeom>
          </p:spPr>
          <p:style>
            <a:lnRef idx="1">
              <a:schemeClr val="accent6"/>
            </a:lnRef>
            <a:fillRef idx="3">
              <a:schemeClr val="accent6"/>
            </a:fillRef>
            <a:effectRef idx="2">
              <a:schemeClr val="accent6"/>
            </a:effectRef>
            <a:fontRef idx="minor">
              <a:schemeClr val="lt1"/>
            </a:fontRef>
          </p:style>
          <p:txBody>
            <a:bodyPr wrap="square" lIns="0" tIns="0" rIns="0" bIns="0">
              <a:spAutoFit/>
            </a:bodyPr>
            <a:lstStyle/>
            <a:p>
              <a:pPr algn="ctr"/>
              <a:r>
                <a:rPr lang="it-IT" sz="1228" dirty="0" err="1"/>
                <a:t>Mielofibrosi</a:t>
              </a:r>
              <a:endParaRPr lang="it-IT" sz="1228" dirty="0"/>
            </a:p>
          </p:txBody>
        </p:sp>
        <p:sp>
          <p:nvSpPr>
            <p:cNvPr id="7" name="Rettangolo 6">
              <a:extLst>
                <a:ext uri="{FF2B5EF4-FFF2-40B4-BE49-F238E27FC236}">
                  <a16:creationId xmlns:a16="http://schemas.microsoft.com/office/drawing/2014/main" id="{2D0F0853-7FDD-C840-9C28-79253512B2DE}"/>
                </a:ext>
              </a:extLst>
            </p:cNvPr>
            <p:cNvSpPr>
              <a:spLocks/>
            </p:cNvSpPr>
            <p:nvPr/>
          </p:nvSpPr>
          <p:spPr>
            <a:xfrm>
              <a:off x="4538708" y="2745520"/>
              <a:ext cx="1763070" cy="188962"/>
            </a:xfrm>
            <a:prstGeom prst="rect">
              <a:avLst/>
            </a:prstGeom>
          </p:spPr>
          <p:style>
            <a:lnRef idx="1">
              <a:schemeClr val="accent3"/>
            </a:lnRef>
            <a:fillRef idx="3">
              <a:schemeClr val="accent3"/>
            </a:fillRef>
            <a:effectRef idx="2">
              <a:schemeClr val="accent3"/>
            </a:effectRef>
            <a:fontRef idx="minor">
              <a:schemeClr val="lt1"/>
            </a:fontRef>
          </p:style>
          <p:txBody>
            <a:bodyPr wrap="square" lIns="0" tIns="0" rIns="0" bIns="0">
              <a:spAutoFit/>
            </a:bodyPr>
            <a:lstStyle/>
            <a:p>
              <a:pPr algn="ctr"/>
              <a:r>
                <a:rPr lang="it-IT" sz="1228" dirty="0"/>
                <a:t>Policitemia</a:t>
              </a:r>
            </a:p>
          </p:txBody>
        </p:sp>
        <p:sp>
          <p:nvSpPr>
            <p:cNvPr id="8" name="Rettangolo 7">
              <a:extLst>
                <a:ext uri="{FF2B5EF4-FFF2-40B4-BE49-F238E27FC236}">
                  <a16:creationId xmlns:a16="http://schemas.microsoft.com/office/drawing/2014/main" id="{EFB73E2D-C57A-1B4A-AA44-11FCC62D84BA}"/>
                </a:ext>
              </a:extLst>
            </p:cNvPr>
            <p:cNvSpPr>
              <a:spLocks/>
            </p:cNvSpPr>
            <p:nvPr/>
          </p:nvSpPr>
          <p:spPr>
            <a:xfrm>
              <a:off x="4538708" y="4766214"/>
              <a:ext cx="1763070" cy="188962"/>
            </a:xfrm>
            <a:prstGeom prst="rect">
              <a:avLst/>
            </a:prstGeom>
          </p:spPr>
          <p:style>
            <a:lnRef idx="1">
              <a:schemeClr val="accent4"/>
            </a:lnRef>
            <a:fillRef idx="3">
              <a:schemeClr val="accent4"/>
            </a:fillRef>
            <a:effectRef idx="2">
              <a:schemeClr val="accent4"/>
            </a:effectRef>
            <a:fontRef idx="minor">
              <a:schemeClr val="lt1"/>
            </a:fontRef>
          </p:style>
          <p:txBody>
            <a:bodyPr wrap="square" lIns="0" tIns="0" rIns="0" bIns="0">
              <a:spAutoFit/>
            </a:bodyPr>
            <a:lstStyle/>
            <a:p>
              <a:pPr algn="ctr"/>
              <a:r>
                <a:rPr lang="it-IT" sz="1228" dirty="0" err="1"/>
                <a:t>Trombocitemia</a:t>
              </a:r>
              <a:endParaRPr lang="it-IT" sz="1228" dirty="0"/>
            </a:p>
          </p:txBody>
        </p:sp>
        <p:sp>
          <p:nvSpPr>
            <p:cNvPr id="9" name="Rettangolo 8">
              <a:extLst>
                <a:ext uri="{FF2B5EF4-FFF2-40B4-BE49-F238E27FC236}">
                  <a16:creationId xmlns:a16="http://schemas.microsoft.com/office/drawing/2014/main" id="{D3A08F9F-AAE9-1242-AA11-C9A2AE7DDA4A}"/>
                </a:ext>
              </a:extLst>
            </p:cNvPr>
            <p:cNvSpPr>
              <a:spLocks/>
            </p:cNvSpPr>
            <p:nvPr/>
          </p:nvSpPr>
          <p:spPr>
            <a:xfrm>
              <a:off x="972357" y="1298638"/>
              <a:ext cx="1763070" cy="188962"/>
            </a:xfrm>
            <a:prstGeom prst="rect">
              <a:avLst/>
            </a:prstGeom>
          </p:spPr>
          <p:style>
            <a:lnRef idx="1">
              <a:schemeClr val="accent6"/>
            </a:lnRef>
            <a:fillRef idx="3">
              <a:schemeClr val="accent6"/>
            </a:fillRef>
            <a:effectRef idx="2">
              <a:schemeClr val="accent6"/>
            </a:effectRef>
            <a:fontRef idx="minor">
              <a:schemeClr val="lt1"/>
            </a:fontRef>
          </p:style>
          <p:txBody>
            <a:bodyPr wrap="square" lIns="0" tIns="0" rIns="0" bIns="0">
              <a:spAutoFit/>
            </a:bodyPr>
            <a:lstStyle/>
            <a:p>
              <a:pPr algn="ctr"/>
              <a:r>
                <a:rPr lang="it-IT" sz="1228" dirty="0" err="1"/>
                <a:t>Qualita</a:t>
              </a:r>
              <a:r>
                <a:rPr lang="it-IT" sz="1228" dirty="0"/>
                <a:t> della vita ridotta</a:t>
              </a:r>
            </a:p>
          </p:txBody>
        </p:sp>
        <p:sp>
          <p:nvSpPr>
            <p:cNvPr id="11" name="Rettangolo 10">
              <a:extLst>
                <a:ext uri="{FF2B5EF4-FFF2-40B4-BE49-F238E27FC236}">
                  <a16:creationId xmlns:a16="http://schemas.microsoft.com/office/drawing/2014/main" id="{B5057E11-BB78-5041-BD60-3F29316B3E93}"/>
                </a:ext>
              </a:extLst>
            </p:cNvPr>
            <p:cNvSpPr>
              <a:spLocks/>
            </p:cNvSpPr>
            <p:nvPr/>
          </p:nvSpPr>
          <p:spPr>
            <a:xfrm>
              <a:off x="972357" y="1805607"/>
              <a:ext cx="1763070" cy="377924"/>
            </a:xfrm>
            <a:prstGeom prst="rect">
              <a:avLst/>
            </a:prstGeom>
          </p:spPr>
          <p:style>
            <a:lnRef idx="1">
              <a:schemeClr val="accent6"/>
            </a:lnRef>
            <a:fillRef idx="3">
              <a:schemeClr val="accent6"/>
            </a:fillRef>
            <a:effectRef idx="2">
              <a:schemeClr val="accent6"/>
            </a:effectRef>
            <a:fontRef idx="minor">
              <a:schemeClr val="lt1"/>
            </a:fontRef>
          </p:style>
          <p:txBody>
            <a:bodyPr wrap="square" lIns="0" tIns="0" rIns="0" bIns="0">
              <a:spAutoFit/>
            </a:bodyPr>
            <a:lstStyle/>
            <a:p>
              <a:pPr algn="ctr"/>
              <a:r>
                <a:rPr lang="it-IT" sz="1228" dirty="0"/>
                <a:t>Rinuncia ad attività programmate</a:t>
              </a:r>
            </a:p>
          </p:txBody>
        </p:sp>
        <p:sp>
          <p:nvSpPr>
            <p:cNvPr id="12" name="Rettangolo 11">
              <a:extLst>
                <a:ext uri="{FF2B5EF4-FFF2-40B4-BE49-F238E27FC236}">
                  <a16:creationId xmlns:a16="http://schemas.microsoft.com/office/drawing/2014/main" id="{591F2E9C-6156-DB40-ADED-3ABA8610AA18}"/>
                </a:ext>
              </a:extLst>
            </p:cNvPr>
            <p:cNvSpPr>
              <a:spLocks/>
            </p:cNvSpPr>
            <p:nvPr/>
          </p:nvSpPr>
          <p:spPr>
            <a:xfrm>
              <a:off x="972357" y="2374360"/>
              <a:ext cx="1763070" cy="188962"/>
            </a:xfrm>
            <a:prstGeom prst="rect">
              <a:avLst/>
            </a:prstGeom>
          </p:spPr>
          <p:style>
            <a:lnRef idx="1">
              <a:schemeClr val="accent6"/>
            </a:lnRef>
            <a:fillRef idx="3">
              <a:schemeClr val="accent6"/>
            </a:fillRef>
            <a:effectRef idx="2">
              <a:schemeClr val="accent6"/>
            </a:effectRef>
            <a:fontRef idx="minor">
              <a:schemeClr val="lt1"/>
            </a:fontRef>
          </p:style>
          <p:txBody>
            <a:bodyPr wrap="square" lIns="0" tIns="0" rIns="0" bIns="0">
              <a:spAutoFit/>
            </a:bodyPr>
            <a:lstStyle/>
            <a:p>
              <a:pPr algn="ctr"/>
              <a:r>
                <a:rPr lang="it-IT" sz="1228" dirty="0"/>
                <a:t>Prendere malattia</a:t>
              </a:r>
            </a:p>
          </p:txBody>
        </p:sp>
        <p:sp>
          <p:nvSpPr>
            <p:cNvPr id="13" name="Rettangolo 12">
              <a:extLst>
                <a:ext uri="{FF2B5EF4-FFF2-40B4-BE49-F238E27FC236}">
                  <a16:creationId xmlns:a16="http://schemas.microsoft.com/office/drawing/2014/main" id="{772DDB3D-8B20-124D-B405-1725A62B8079}"/>
                </a:ext>
              </a:extLst>
            </p:cNvPr>
            <p:cNvSpPr>
              <a:spLocks/>
            </p:cNvSpPr>
            <p:nvPr/>
          </p:nvSpPr>
          <p:spPr>
            <a:xfrm>
              <a:off x="972357" y="3332407"/>
              <a:ext cx="1763070" cy="188962"/>
            </a:xfrm>
            <a:prstGeom prst="rect">
              <a:avLst/>
            </a:prstGeom>
          </p:spPr>
          <p:style>
            <a:lnRef idx="1">
              <a:schemeClr val="accent3"/>
            </a:lnRef>
            <a:fillRef idx="3">
              <a:schemeClr val="accent3"/>
            </a:fillRef>
            <a:effectRef idx="2">
              <a:schemeClr val="accent3"/>
            </a:effectRef>
            <a:fontRef idx="minor">
              <a:schemeClr val="lt1"/>
            </a:fontRef>
          </p:style>
          <p:txBody>
            <a:bodyPr wrap="square" lIns="0" tIns="0" rIns="0" bIns="0">
              <a:spAutoFit/>
            </a:bodyPr>
            <a:lstStyle/>
            <a:p>
              <a:pPr algn="ctr"/>
              <a:r>
                <a:rPr lang="it-IT" sz="1228" dirty="0" err="1"/>
                <a:t>Qualita</a:t>
              </a:r>
              <a:r>
                <a:rPr lang="it-IT" sz="1228" dirty="0"/>
                <a:t> della vita ridotta</a:t>
              </a:r>
            </a:p>
          </p:txBody>
        </p:sp>
        <p:sp>
          <p:nvSpPr>
            <p:cNvPr id="14" name="Rettangolo 13">
              <a:extLst>
                <a:ext uri="{FF2B5EF4-FFF2-40B4-BE49-F238E27FC236}">
                  <a16:creationId xmlns:a16="http://schemas.microsoft.com/office/drawing/2014/main" id="{DA8B3549-4CB0-C240-B4C9-8EB85CC83A05}"/>
                </a:ext>
              </a:extLst>
            </p:cNvPr>
            <p:cNvSpPr>
              <a:spLocks/>
            </p:cNvSpPr>
            <p:nvPr/>
          </p:nvSpPr>
          <p:spPr>
            <a:xfrm>
              <a:off x="972357" y="3827018"/>
              <a:ext cx="1763070" cy="377924"/>
            </a:xfrm>
            <a:prstGeom prst="rect">
              <a:avLst/>
            </a:prstGeom>
          </p:spPr>
          <p:style>
            <a:lnRef idx="1">
              <a:schemeClr val="accent3"/>
            </a:lnRef>
            <a:fillRef idx="3">
              <a:schemeClr val="accent3"/>
            </a:fillRef>
            <a:effectRef idx="2">
              <a:schemeClr val="accent3"/>
            </a:effectRef>
            <a:fontRef idx="minor">
              <a:schemeClr val="lt1"/>
            </a:fontRef>
          </p:style>
          <p:txBody>
            <a:bodyPr wrap="square" lIns="0" tIns="0" rIns="0" bIns="0">
              <a:spAutoFit/>
            </a:bodyPr>
            <a:lstStyle/>
            <a:p>
              <a:pPr algn="ctr"/>
              <a:r>
                <a:rPr lang="it-IT" sz="1228" dirty="0"/>
                <a:t>Rinuncia ad attività programmate</a:t>
              </a:r>
            </a:p>
          </p:txBody>
        </p:sp>
        <p:sp>
          <p:nvSpPr>
            <p:cNvPr id="15" name="Rettangolo 14">
              <a:extLst>
                <a:ext uri="{FF2B5EF4-FFF2-40B4-BE49-F238E27FC236}">
                  <a16:creationId xmlns:a16="http://schemas.microsoft.com/office/drawing/2014/main" id="{73CF4FEB-817A-7D41-9E3F-B3C6622B39FB}"/>
                </a:ext>
              </a:extLst>
            </p:cNvPr>
            <p:cNvSpPr>
              <a:spLocks/>
            </p:cNvSpPr>
            <p:nvPr/>
          </p:nvSpPr>
          <p:spPr>
            <a:xfrm>
              <a:off x="972357" y="4395771"/>
              <a:ext cx="1763070" cy="188962"/>
            </a:xfrm>
            <a:prstGeom prst="rect">
              <a:avLst/>
            </a:prstGeom>
          </p:spPr>
          <p:style>
            <a:lnRef idx="1">
              <a:schemeClr val="accent3"/>
            </a:lnRef>
            <a:fillRef idx="3">
              <a:schemeClr val="accent3"/>
            </a:fillRef>
            <a:effectRef idx="2">
              <a:schemeClr val="accent3"/>
            </a:effectRef>
            <a:fontRef idx="minor">
              <a:schemeClr val="lt1"/>
            </a:fontRef>
          </p:style>
          <p:txBody>
            <a:bodyPr wrap="square" lIns="0" tIns="0" rIns="0" bIns="0">
              <a:spAutoFit/>
            </a:bodyPr>
            <a:lstStyle/>
            <a:p>
              <a:pPr algn="ctr"/>
              <a:r>
                <a:rPr lang="it-IT" sz="1228" dirty="0"/>
                <a:t>Prendere malattia</a:t>
              </a:r>
            </a:p>
          </p:txBody>
        </p:sp>
        <p:sp>
          <p:nvSpPr>
            <p:cNvPr id="16" name="Rettangolo 15">
              <a:extLst>
                <a:ext uri="{FF2B5EF4-FFF2-40B4-BE49-F238E27FC236}">
                  <a16:creationId xmlns:a16="http://schemas.microsoft.com/office/drawing/2014/main" id="{EF2CD26A-4317-DE41-AF25-7D596113F7A4}"/>
                </a:ext>
              </a:extLst>
            </p:cNvPr>
            <p:cNvSpPr>
              <a:spLocks/>
            </p:cNvSpPr>
            <p:nvPr/>
          </p:nvSpPr>
          <p:spPr>
            <a:xfrm>
              <a:off x="972357" y="5329877"/>
              <a:ext cx="1763070" cy="188962"/>
            </a:xfrm>
            <a:prstGeom prst="rect">
              <a:avLst/>
            </a:prstGeom>
          </p:spPr>
          <p:style>
            <a:lnRef idx="1">
              <a:schemeClr val="accent4"/>
            </a:lnRef>
            <a:fillRef idx="3">
              <a:schemeClr val="accent4"/>
            </a:fillRef>
            <a:effectRef idx="2">
              <a:schemeClr val="accent4"/>
            </a:effectRef>
            <a:fontRef idx="minor">
              <a:schemeClr val="lt1"/>
            </a:fontRef>
          </p:style>
          <p:txBody>
            <a:bodyPr wrap="square" lIns="0" tIns="0" rIns="0" bIns="0">
              <a:spAutoFit/>
            </a:bodyPr>
            <a:lstStyle/>
            <a:p>
              <a:pPr algn="ctr"/>
              <a:r>
                <a:rPr lang="it-IT" sz="1228" dirty="0" err="1"/>
                <a:t>Qualita</a:t>
              </a:r>
              <a:r>
                <a:rPr lang="it-IT" sz="1228" dirty="0"/>
                <a:t> della vita ridotta</a:t>
              </a:r>
            </a:p>
          </p:txBody>
        </p:sp>
        <p:sp>
          <p:nvSpPr>
            <p:cNvPr id="17" name="Rettangolo 16">
              <a:extLst>
                <a:ext uri="{FF2B5EF4-FFF2-40B4-BE49-F238E27FC236}">
                  <a16:creationId xmlns:a16="http://schemas.microsoft.com/office/drawing/2014/main" id="{2BB75265-76B8-0547-A489-DC4987F0E0BE}"/>
                </a:ext>
              </a:extLst>
            </p:cNvPr>
            <p:cNvSpPr>
              <a:spLocks/>
            </p:cNvSpPr>
            <p:nvPr/>
          </p:nvSpPr>
          <p:spPr>
            <a:xfrm>
              <a:off x="972357" y="5836845"/>
              <a:ext cx="1763070" cy="377924"/>
            </a:xfrm>
            <a:prstGeom prst="rect">
              <a:avLst/>
            </a:prstGeom>
          </p:spPr>
          <p:style>
            <a:lnRef idx="1">
              <a:schemeClr val="accent4"/>
            </a:lnRef>
            <a:fillRef idx="3">
              <a:schemeClr val="accent4"/>
            </a:fillRef>
            <a:effectRef idx="2">
              <a:schemeClr val="accent4"/>
            </a:effectRef>
            <a:fontRef idx="minor">
              <a:schemeClr val="lt1"/>
            </a:fontRef>
          </p:style>
          <p:txBody>
            <a:bodyPr wrap="square" lIns="0" tIns="0" rIns="0" bIns="0">
              <a:spAutoFit/>
            </a:bodyPr>
            <a:lstStyle/>
            <a:p>
              <a:pPr algn="ctr"/>
              <a:r>
                <a:rPr lang="it-IT" sz="1228" dirty="0"/>
                <a:t>Rinuncia ad attività programmate</a:t>
              </a:r>
            </a:p>
          </p:txBody>
        </p:sp>
        <p:sp>
          <p:nvSpPr>
            <p:cNvPr id="18" name="Rettangolo 17">
              <a:extLst>
                <a:ext uri="{FF2B5EF4-FFF2-40B4-BE49-F238E27FC236}">
                  <a16:creationId xmlns:a16="http://schemas.microsoft.com/office/drawing/2014/main" id="{234BA0DA-52F2-3044-946B-70C06A29C04A}"/>
                </a:ext>
              </a:extLst>
            </p:cNvPr>
            <p:cNvSpPr>
              <a:spLocks/>
            </p:cNvSpPr>
            <p:nvPr/>
          </p:nvSpPr>
          <p:spPr>
            <a:xfrm>
              <a:off x="972357" y="6405598"/>
              <a:ext cx="1763070" cy="188962"/>
            </a:xfrm>
            <a:prstGeom prst="rect">
              <a:avLst/>
            </a:prstGeom>
          </p:spPr>
          <p:style>
            <a:lnRef idx="1">
              <a:schemeClr val="accent4"/>
            </a:lnRef>
            <a:fillRef idx="3">
              <a:schemeClr val="accent4"/>
            </a:fillRef>
            <a:effectRef idx="2">
              <a:schemeClr val="accent4"/>
            </a:effectRef>
            <a:fontRef idx="minor">
              <a:schemeClr val="lt1"/>
            </a:fontRef>
          </p:style>
          <p:txBody>
            <a:bodyPr wrap="square" lIns="0" tIns="0" rIns="0" bIns="0">
              <a:spAutoFit/>
            </a:bodyPr>
            <a:lstStyle/>
            <a:p>
              <a:pPr algn="ctr"/>
              <a:r>
                <a:rPr lang="it-IT" sz="1228" dirty="0"/>
                <a:t>Prendere malattia</a:t>
              </a:r>
            </a:p>
          </p:txBody>
        </p:sp>
      </p:grpSp>
    </p:spTree>
    <p:extLst>
      <p:ext uri="{BB962C8B-B14F-4D97-AF65-F5344CB8AC3E}">
        <p14:creationId xmlns:p14="http://schemas.microsoft.com/office/powerpoint/2010/main" val="289916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4B4E9-7B43-4CA7-A60E-A0AD1BC6CF0D}"/>
              </a:ext>
            </a:extLst>
          </p:cNvPr>
          <p:cNvSpPr>
            <a:spLocks noGrp="1"/>
          </p:cNvSpPr>
          <p:nvPr>
            <p:ph type="title"/>
          </p:nvPr>
        </p:nvSpPr>
        <p:spPr>
          <a:xfrm>
            <a:off x="2505305" y="444593"/>
            <a:ext cx="6027189" cy="698888"/>
          </a:xfrm>
        </p:spPr>
        <p:txBody>
          <a:bodyPr>
            <a:noAutofit/>
          </a:bodyPr>
          <a:lstStyle/>
          <a:p>
            <a:r>
              <a:rPr lang="it-IT" dirty="0"/>
              <a:t>Impatto delle SMC sulla carriera lavorativa</a:t>
            </a:r>
          </a:p>
        </p:txBody>
      </p:sp>
      <p:sp>
        <p:nvSpPr>
          <p:cNvPr id="6" name="CasellaDiTesto 5">
            <a:extLst>
              <a:ext uri="{FF2B5EF4-FFF2-40B4-BE49-F238E27FC236}">
                <a16:creationId xmlns:a16="http://schemas.microsoft.com/office/drawing/2014/main" id="{A9F2D576-3E05-4149-B428-449384E49BB4}"/>
              </a:ext>
            </a:extLst>
          </p:cNvPr>
          <p:cNvSpPr txBox="1">
            <a:spLocks/>
          </p:cNvSpPr>
          <p:nvPr/>
        </p:nvSpPr>
        <p:spPr>
          <a:xfrm>
            <a:off x="7692954" y="6905559"/>
            <a:ext cx="2316019" cy="335348"/>
          </a:xfrm>
          <a:prstGeom prst="rect">
            <a:avLst/>
          </a:prstGeom>
          <a:noFill/>
        </p:spPr>
        <p:txBody>
          <a:bodyPr wrap="none" rtlCol="0">
            <a:spAutoFit/>
          </a:bodyPr>
          <a:lstStyle/>
          <a:p>
            <a:r>
              <a:rPr lang="it-IT" sz="1579" i="1" dirty="0" err="1"/>
              <a:t>Yu</a:t>
            </a:r>
            <a:r>
              <a:rPr lang="it-IT" sz="1579" i="1" dirty="0"/>
              <a:t> et al. BMC </a:t>
            </a:r>
            <a:r>
              <a:rPr lang="it-IT" sz="1579" i="1" dirty="0" err="1"/>
              <a:t>cancer</a:t>
            </a:r>
            <a:r>
              <a:rPr lang="it-IT" sz="1579" i="1" dirty="0"/>
              <a:t> 2018</a:t>
            </a:r>
          </a:p>
        </p:txBody>
      </p:sp>
      <p:grpSp>
        <p:nvGrpSpPr>
          <p:cNvPr id="4" name="Gruppo 3">
            <a:extLst>
              <a:ext uri="{FF2B5EF4-FFF2-40B4-BE49-F238E27FC236}">
                <a16:creationId xmlns:a16="http://schemas.microsoft.com/office/drawing/2014/main" id="{23BA3FFE-8A09-FA0A-8885-DC64D53FC02F}"/>
              </a:ext>
            </a:extLst>
          </p:cNvPr>
          <p:cNvGrpSpPr/>
          <p:nvPr/>
        </p:nvGrpSpPr>
        <p:grpSpPr>
          <a:xfrm>
            <a:off x="682841" y="1353005"/>
            <a:ext cx="8943074" cy="5552554"/>
            <a:chOff x="1321772" y="2327441"/>
            <a:chExt cx="7689495" cy="3911143"/>
          </a:xfrm>
        </p:grpSpPr>
        <p:pic>
          <p:nvPicPr>
            <p:cNvPr id="5" name="Immagine 4">
              <a:extLst>
                <a:ext uri="{FF2B5EF4-FFF2-40B4-BE49-F238E27FC236}">
                  <a16:creationId xmlns:a16="http://schemas.microsoft.com/office/drawing/2014/main" id="{96CC68BD-9E93-8643-9254-E7FA362476E5}"/>
                </a:ext>
              </a:extLst>
            </p:cNvPr>
            <p:cNvPicPr>
              <a:picLocks noChangeAspect="1"/>
            </p:cNvPicPr>
            <p:nvPr/>
          </p:nvPicPr>
          <p:blipFill>
            <a:blip r:embed="rId2" cstate="screen">
              <a:extLst>
                <a:ext uri="{28A0092B-C50C-407E-A947-70E740481C1C}">
                  <a14:useLocalDpi xmlns:a14="http://schemas.microsoft.com/office/drawing/2010/main"/>
                </a:ext>
              </a:extLst>
            </a:blip>
            <a:srcRect r="4108"/>
            <a:stretch/>
          </p:blipFill>
          <p:spPr>
            <a:xfrm>
              <a:off x="1321772" y="2327441"/>
              <a:ext cx="7689495" cy="3911143"/>
            </a:xfrm>
            <a:prstGeom prst="rect">
              <a:avLst/>
            </a:prstGeom>
          </p:spPr>
        </p:pic>
        <p:sp>
          <p:nvSpPr>
            <p:cNvPr id="3" name="CasellaDiTesto 2">
              <a:extLst>
                <a:ext uri="{FF2B5EF4-FFF2-40B4-BE49-F238E27FC236}">
                  <a16:creationId xmlns:a16="http://schemas.microsoft.com/office/drawing/2014/main" id="{1E78808F-A6B7-5B46-AFE5-D1EEF7296846}"/>
                </a:ext>
              </a:extLst>
            </p:cNvPr>
            <p:cNvSpPr txBox="1"/>
            <p:nvPr/>
          </p:nvSpPr>
          <p:spPr>
            <a:xfrm>
              <a:off x="2621819" y="2887829"/>
              <a:ext cx="2214645"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Qualsiasi cambiamento di lavoro</a:t>
              </a:r>
            </a:p>
          </p:txBody>
        </p:sp>
        <p:sp>
          <p:nvSpPr>
            <p:cNvPr id="7" name="CasellaDiTesto 6">
              <a:extLst>
                <a:ext uri="{FF2B5EF4-FFF2-40B4-BE49-F238E27FC236}">
                  <a16:creationId xmlns:a16="http://schemas.microsoft.com/office/drawing/2014/main" id="{EB7FA6C5-27D0-CB4A-8C54-496AC7E928D6}"/>
                </a:ext>
              </a:extLst>
            </p:cNvPr>
            <p:cNvSpPr txBox="1"/>
            <p:nvPr/>
          </p:nvSpPr>
          <p:spPr>
            <a:xfrm>
              <a:off x="3557652" y="3317658"/>
              <a:ext cx="1278812"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Perdita del lavoro</a:t>
              </a:r>
            </a:p>
          </p:txBody>
        </p:sp>
        <p:sp>
          <p:nvSpPr>
            <p:cNvPr id="8" name="CasellaDiTesto 7">
              <a:extLst>
                <a:ext uri="{FF2B5EF4-FFF2-40B4-BE49-F238E27FC236}">
                  <a16:creationId xmlns:a16="http://schemas.microsoft.com/office/drawing/2014/main" id="{2C1E3CF8-94E8-B74A-8A48-991724244AB6}"/>
                </a:ext>
              </a:extLst>
            </p:cNvPr>
            <p:cNvSpPr txBox="1"/>
            <p:nvPr/>
          </p:nvSpPr>
          <p:spPr>
            <a:xfrm>
              <a:off x="3089734" y="3717878"/>
              <a:ext cx="174672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it-IT" sz="1200" dirty="0"/>
                <a:t>Riduzione per invalidità</a:t>
              </a:r>
            </a:p>
          </p:txBody>
        </p:sp>
        <p:sp>
          <p:nvSpPr>
            <p:cNvPr id="9" name="CasellaDiTesto 8">
              <a:extLst>
                <a:ext uri="{FF2B5EF4-FFF2-40B4-BE49-F238E27FC236}">
                  <a16:creationId xmlns:a16="http://schemas.microsoft.com/office/drawing/2014/main" id="{4FAE1734-0C6E-6042-A761-FA482E45F6CA}"/>
                </a:ext>
              </a:extLst>
            </p:cNvPr>
            <p:cNvSpPr txBox="1"/>
            <p:nvPr/>
          </p:nvSpPr>
          <p:spPr>
            <a:xfrm>
              <a:off x="3089733" y="4118098"/>
              <a:ext cx="174672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it-IT" sz="1200" dirty="0"/>
                <a:t>Riduzione in ore</a:t>
              </a:r>
            </a:p>
          </p:txBody>
        </p:sp>
        <p:sp>
          <p:nvSpPr>
            <p:cNvPr id="10" name="CasellaDiTesto 9">
              <a:extLst>
                <a:ext uri="{FF2B5EF4-FFF2-40B4-BE49-F238E27FC236}">
                  <a16:creationId xmlns:a16="http://schemas.microsoft.com/office/drawing/2014/main" id="{25349ED9-CC3D-1D47-8649-B72CCE70E198}"/>
                </a:ext>
              </a:extLst>
            </p:cNvPr>
            <p:cNvSpPr txBox="1"/>
            <p:nvPr/>
          </p:nvSpPr>
          <p:spPr>
            <a:xfrm>
              <a:off x="3089732" y="4518318"/>
              <a:ext cx="174672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it-IT" sz="1200" dirty="0"/>
                <a:t>Ritiro precoce</a:t>
              </a:r>
            </a:p>
          </p:txBody>
        </p:sp>
        <p:sp>
          <p:nvSpPr>
            <p:cNvPr id="11" name="CasellaDiTesto 10">
              <a:extLst>
                <a:ext uri="{FF2B5EF4-FFF2-40B4-BE49-F238E27FC236}">
                  <a16:creationId xmlns:a16="http://schemas.microsoft.com/office/drawing/2014/main" id="{3AE83F2A-0905-144F-B024-28579ED5E010}"/>
                </a:ext>
              </a:extLst>
            </p:cNvPr>
            <p:cNvSpPr txBox="1"/>
            <p:nvPr/>
          </p:nvSpPr>
          <p:spPr>
            <a:xfrm>
              <a:off x="3089731" y="4918538"/>
              <a:ext cx="174672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it-IT" sz="1200" dirty="0"/>
                <a:t>Da full time a part time</a:t>
              </a:r>
            </a:p>
          </p:txBody>
        </p:sp>
        <p:sp>
          <p:nvSpPr>
            <p:cNvPr id="12" name="CasellaDiTesto 11">
              <a:extLst>
                <a:ext uri="{FF2B5EF4-FFF2-40B4-BE49-F238E27FC236}">
                  <a16:creationId xmlns:a16="http://schemas.microsoft.com/office/drawing/2014/main" id="{B8692C25-73A0-604E-96D8-3C8A6409280F}"/>
                </a:ext>
              </a:extLst>
            </p:cNvPr>
            <p:cNvSpPr txBox="1"/>
            <p:nvPr/>
          </p:nvSpPr>
          <p:spPr>
            <a:xfrm>
              <a:off x="3089730" y="5318758"/>
              <a:ext cx="174672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it-IT" sz="1200" dirty="0"/>
                <a:t>Stipendio inferiore</a:t>
              </a:r>
            </a:p>
          </p:txBody>
        </p:sp>
      </p:grpSp>
    </p:spTree>
    <p:extLst>
      <p:ext uri="{BB962C8B-B14F-4D97-AF65-F5344CB8AC3E}">
        <p14:creationId xmlns:p14="http://schemas.microsoft.com/office/powerpoint/2010/main" val="206589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026431" y="392002"/>
            <a:ext cx="7293821" cy="380015"/>
          </a:xfrm>
          <a:prstGeom prst="rect">
            <a:avLst/>
          </a:prstGeom>
        </p:spPr>
        <p:txBody>
          <a:bodyPr vert="horz" wrap="square" lIns="0" tIns="10580" rIns="0" bIns="0" rtlCol="0" anchor="ctr">
            <a:spAutoFit/>
          </a:bodyPr>
          <a:lstStyle/>
          <a:p>
            <a:pPr marL="11138">
              <a:lnSpc>
                <a:spcPct val="100000"/>
              </a:lnSpc>
              <a:spcBef>
                <a:spcPts val="83"/>
              </a:spcBef>
            </a:pPr>
            <a:r>
              <a:rPr lang="it-IT" spc="-31" dirty="0"/>
              <a:t>Importanza dei sintomi per i pazienti con SMC e i loro medici</a:t>
            </a:r>
            <a:endParaRPr dirty="0"/>
          </a:p>
        </p:txBody>
      </p:sp>
      <p:sp>
        <p:nvSpPr>
          <p:cNvPr id="4" name="object 4"/>
          <p:cNvSpPr txBox="1"/>
          <p:nvPr/>
        </p:nvSpPr>
        <p:spPr>
          <a:xfrm>
            <a:off x="5549438" y="6991703"/>
            <a:ext cx="5142375" cy="258029"/>
          </a:xfrm>
          <a:prstGeom prst="rect">
            <a:avLst/>
          </a:prstGeom>
        </p:spPr>
        <p:txBody>
          <a:bodyPr vert="horz" wrap="square" lIns="0" tIns="11694" rIns="0" bIns="0" rtlCol="0">
            <a:spAutoFit/>
          </a:bodyPr>
          <a:lstStyle/>
          <a:p>
            <a:pPr marL="11138" defTabSz="801929">
              <a:spcBef>
                <a:spcPts val="92"/>
              </a:spcBef>
              <a:defRPr/>
            </a:pPr>
            <a:r>
              <a:rPr sz="1600" spc="4" dirty="0">
                <a:solidFill>
                  <a:prstClr val="black"/>
                </a:solidFill>
                <a:latin typeface="Calibri"/>
                <a:cs typeface="Calibri"/>
              </a:rPr>
              <a:t>Byun</a:t>
            </a:r>
            <a:r>
              <a:rPr sz="1600" spc="-35" dirty="0">
                <a:solidFill>
                  <a:prstClr val="black"/>
                </a:solidFill>
                <a:latin typeface="Calibri"/>
                <a:cs typeface="Calibri"/>
              </a:rPr>
              <a:t> </a:t>
            </a:r>
            <a:r>
              <a:rPr sz="1600" dirty="0">
                <a:solidFill>
                  <a:prstClr val="black"/>
                </a:solidFill>
                <a:latin typeface="Calibri"/>
                <a:cs typeface="Calibri"/>
              </a:rPr>
              <a:t>JM</a:t>
            </a:r>
            <a:r>
              <a:rPr sz="1600" spc="-9" dirty="0">
                <a:solidFill>
                  <a:prstClr val="black"/>
                </a:solidFill>
                <a:latin typeface="Calibri"/>
                <a:cs typeface="Calibri"/>
              </a:rPr>
              <a:t> </a:t>
            </a:r>
            <a:r>
              <a:rPr sz="1600" dirty="0">
                <a:solidFill>
                  <a:prstClr val="black"/>
                </a:solidFill>
                <a:latin typeface="Calibri"/>
                <a:cs typeface="Calibri"/>
              </a:rPr>
              <a:t>et</a:t>
            </a:r>
            <a:r>
              <a:rPr sz="1600" spc="9" dirty="0">
                <a:solidFill>
                  <a:prstClr val="black"/>
                </a:solidFill>
                <a:latin typeface="Calibri"/>
                <a:cs typeface="Calibri"/>
              </a:rPr>
              <a:t> </a:t>
            </a:r>
            <a:r>
              <a:rPr sz="1600" spc="-13" dirty="0">
                <a:solidFill>
                  <a:prstClr val="black"/>
                </a:solidFill>
                <a:latin typeface="Calibri"/>
                <a:cs typeface="Calibri"/>
              </a:rPr>
              <a:t>al.</a:t>
            </a:r>
            <a:r>
              <a:rPr sz="1600" spc="-9" dirty="0">
                <a:solidFill>
                  <a:prstClr val="black"/>
                </a:solidFill>
                <a:latin typeface="Calibri"/>
                <a:cs typeface="Calibri"/>
              </a:rPr>
              <a:t> </a:t>
            </a:r>
            <a:r>
              <a:rPr sz="1600" spc="4" dirty="0">
                <a:solidFill>
                  <a:prstClr val="black"/>
                </a:solidFill>
                <a:latin typeface="Calibri"/>
                <a:cs typeface="Calibri"/>
              </a:rPr>
              <a:t>Korean</a:t>
            </a:r>
            <a:r>
              <a:rPr sz="1600" spc="-31" dirty="0">
                <a:solidFill>
                  <a:prstClr val="black"/>
                </a:solidFill>
                <a:latin typeface="Calibri"/>
                <a:cs typeface="Calibri"/>
              </a:rPr>
              <a:t> </a:t>
            </a:r>
            <a:r>
              <a:rPr sz="1600" dirty="0">
                <a:solidFill>
                  <a:prstClr val="black"/>
                </a:solidFill>
                <a:latin typeface="Calibri"/>
                <a:cs typeface="Calibri"/>
              </a:rPr>
              <a:t>J</a:t>
            </a:r>
            <a:r>
              <a:rPr sz="1600" spc="-9" dirty="0">
                <a:solidFill>
                  <a:prstClr val="black"/>
                </a:solidFill>
                <a:latin typeface="Calibri"/>
                <a:cs typeface="Calibri"/>
              </a:rPr>
              <a:t> </a:t>
            </a:r>
            <a:r>
              <a:rPr sz="1600" dirty="0">
                <a:solidFill>
                  <a:prstClr val="black"/>
                </a:solidFill>
                <a:latin typeface="Calibri"/>
                <a:cs typeface="Calibri"/>
              </a:rPr>
              <a:t>Intern</a:t>
            </a:r>
            <a:r>
              <a:rPr sz="1600" spc="-9" dirty="0">
                <a:solidFill>
                  <a:prstClr val="black"/>
                </a:solidFill>
                <a:latin typeface="Calibri"/>
                <a:cs typeface="Calibri"/>
              </a:rPr>
              <a:t> </a:t>
            </a:r>
            <a:r>
              <a:rPr sz="1600" spc="4" dirty="0">
                <a:solidFill>
                  <a:prstClr val="black"/>
                </a:solidFill>
                <a:latin typeface="Calibri"/>
                <a:cs typeface="Calibri"/>
              </a:rPr>
              <a:t>Med.</a:t>
            </a:r>
            <a:r>
              <a:rPr sz="1600" spc="-44" dirty="0">
                <a:solidFill>
                  <a:prstClr val="black"/>
                </a:solidFill>
                <a:latin typeface="Calibri"/>
                <a:cs typeface="Calibri"/>
              </a:rPr>
              <a:t> </a:t>
            </a:r>
            <a:r>
              <a:rPr sz="1600" spc="-4" dirty="0">
                <a:solidFill>
                  <a:prstClr val="black"/>
                </a:solidFill>
                <a:latin typeface="Calibri"/>
                <a:cs typeface="Calibri"/>
              </a:rPr>
              <a:t>2022;37(2):444-454.</a:t>
            </a:r>
            <a:endParaRPr sz="1600">
              <a:solidFill>
                <a:prstClr val="black"/>
              </a:solidFill>
              <a:latin typeface="Calibri"/>
              <a:cs typeface="Calibri"/>
            </a:endParaRPr>
          </a:p>
        </p:txBody>
      </p:sp>
      <p:grpSp>
        <p:nvGrpSpPr>
          <p:cNvPr id="5" name="object 5"/>
          <p:cNvGrpSpPr/>
          <p:nvPr/>
        </p:nvGrpSpPr>
        <p:grpSpPr>
          <a:xfrm>
            <a:off x="344810" y="1983613"/>
            <a:ext cx="5026266" cy="3975461"/>
            <a:chOff x="393191" y="1380744"/>
            <a:chExt cx="5731510" cy="4533265"/>
          </a:xfrm>
        </p:grpSpPr>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393191" y="1380744"/>
              <a:ext cx="5731002" cy="4533137"/>
            </a:xfrm>
            <a:prstGeom prst="rect">
              <a:avLst/>
            </a:prstGeom>
          </p:spPr>
        </p:pic>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434339" y="1421892"/>
              <a:ext cx="5596128" cy="4398263"/>
            </a:xfrm>
            <a:prstGeom prst="rect">
              <a:avLst/>
            </a:prstGeom>
          </p:spPr>
        </p:pic>
        <p:sp>
          <p:nvSpPr>
            <p:cNvPr id="8" name="object 8"/>
            <p:cNvSpPr/>
            <p:nvPr/>
          </p:nvSpPr>
          <p:spPr>
            <a:xfrm>
              <a:off x="429577" y="1417129"/>
              <a:ext cx="5605780" cy="4408170"/>
            </a:xfrm>
            <a:custGeom>
              <a:avLst/>
              <a:gdLst/>
              <a:ahLst/>
              <a:cxnLst/>
              <a:rect l="l" t="t" r="r" b="b"/>
              <a:pathLst>
                <a:path w="5605780" h="4408170">
                  <a:moveTo>
                    <a:pt x="0" y="4407788"/>
                  </a:moveTo>
                  <a:lnTo>
                    <a:pt x="5605653" y="4407788"/>
                  </a:lnTo>
                  <a:lnTo>
                    <a:pt x="5605653" y="0"/>
                  </a:lnTo>
                  <a:lnTo>
                    <a:pt x="0" y="0"/>
                  </a:lnTo>
                  <a:lnTo>
                    <a:pt x="0" y="4407788"/>
                  </a:lnTo>
                  <a:close/>
                </a:path>
              </a:pathLst>
            </a:custGeom>
            <a:ln w="9525">
              <a:solidFill>
                <a:srgbClr val="6F2F9F"/>
              </a:solidFill>
            </a:ln>
          </p:spPr>
          <p:txBody>
            <a:bodyPr wrap="square" lIns="0" tIns="0" rIns="0" bIns="0" rtlCol="0"/>
            <a:lstStyle/>
            <a:p>
              <a:pPr defTabSz="801929">
                <a:defRPr/>
              </a:pPr>
              <a:endParaRPr sz="1579">
                <a:solidFill>
                  <a:prstClr val="black"/>
                </a:solidFill>
                <a:latin typeface="Calibri"/>
              </a:endParaRPr>
            </a:p>
          </p:txBody>
        </p:sp>
      </p:grpSp>
      <p:grpSp>
        <p:nvGrpSpPr>
          <p:cNvPr id="9" name="object 9"/>
          <p:cNvGrpSpPr/>
          <p:nvPr/>
        </p:nvGrpSpPr>
        <p:grpSpPr>
          <a:xfrm>
            <a:off x="5673342" y="1983612"/>
            <a:ext cx="4532883" cy="3979359"/>
            <a:chOff x="6469379" y="1380744"/>
            <a:chExt cx="5168900" cy="4537710"/>
          </a:xfrm>
        </p:grpSpPr>
        <p:pic>
          <p:nvPicPr>
            <p:cNvPr id="10" name="object 10"/>
            <p:cNvPicPr/>
            <p:nvPr/>
          </p:nvPicPr>
          <p:blipFill>
            <a:blip r:embed="rId4" cstate="screen">
              <a:extLst>
                <a:ext uri="{28A0092B-C50C-407E-A947-70E740481C1C}">
                  <a14:useLocalDpi xmlns:a14="http://schemas.microsoft.com/office/drawing/2010/main"/>
                </a:ext>
              </a:extLst>
            </a:blip>
            <a:stretch>
              <a:fillRect/>
            </a:stretch>
          </p:blipFill>
          <p:spPr>
            <a:xfrm>
              <a:off x="6469379" y="1380744"/>
              <a:ext cx="5168646" cy="4537710"/>
            </a:xfrm>
            <a:prstGeom prst="rect">
              <a:avLst/>
            </a:prstGeom>
          </p:spPr>
        </p:pic>
        <p:pic>
          <p:nvPicPr>
            <p:cNvPr id="11" name="object 11"/>
            <p:cNvPicPr/>
            <p:nvPr/>
          </p:nvPicPr>
          <p:blipFill>
            <a:blip r:embed="rId5" cstate="screen">
              <a:extLst>
                <a:ext uri="{28A0092B-C50C-407E-A947-70E740481C1C}">
                  <a14:useLocalDpi xmlns:a14="http://schemas.microsoft.com/office/drawing/2010/main"/>
                </a:ext>
              </a:extLst>
            </a:blip>
            <a:stretch>
              <a:fillRect/>
            </a:stretch>
          </p:blipFill>
          <p:spPr>
            <a:xfrm>
              <a:off x="6510527" y="1421892"/>
              <a:ext cx="5033772" cy="4402836"/>
            </a:xfrm>
            <a:prstGeom prst="rect">
              <a:avLst/>
            </a:prstGeom>
          </p:spPr>
        </p:pic>
        <p:sp>
          <p:nvSpPr>
            <p:cNvPr id="12" name="object 12"/>
            <p:cNvSpPr/>
            <p:nvPr/>
          </p:nvSpPr>
          <p:spPr>
            <a:xfrm>
              <a:off x="6505828" y="1417129"/>
              <a:ext cx="5043805" cy="4412615"/>
            </a:xfrm>
            <a:custGeom>
              <a:avLst/>
              <a:gdLst/>
              <a:ahLst/>
              <a:cxnLst/>
              <a:rect l="l" t="t" r="r" b="b"/>
              <a:pathLst>
                <a:path w="5043805" h="4412615">
                  <a:moveTo>
                    <a:pt x="0" y="4412361"/>
                  </a:moveTo>
                  <a:lnTo>
                    <a:pt x="5043297" y="4412361"/>
                  </a:lnTo>
                  <a:lnTo>
                    <a:pt x="5043297" y="0"/>
                  </a:lnTo>
                  <a:lnTo>
                    <a:pt x="0" y="0"/>
                  </a:lnTo>
                  <a:lnTo>
                    <a:pt x="0" y="4412361"/>
                  </a:lnTo>
                  <a:close/>
                </a:path>
              </a:pathLst>
            </a:custGeom>
            <a:ln w="9525">
              <a:solidFill>
                <a:srgbClr val="6F2F9F"/>
              </a:solidFill>
            </a:ln>
          </p:spPr>
          <p:txBody>
            <a:bodyPr wrap="square" lIns="0" tIns="0" rIns="0" bIns="0" rtlCol="0"/>
            <a:lstStyle/>
            <a:p>
              <a:pPr defTabSz="801929">
                <a:defRPr/>
              </a:pPr>
              <a:endParaRPr sz="1579">
                <a:solidFill>
                  <a:prstClr val="black"/>
                </a:solidFill>
                <a:latin typeface="Calibri"/>
              </a:endParaRPr>
            </a:p>
          </p:txBody>
        </p:sp>
      </p:grpSp>
    </p:spTree>
    <p:extLst>
      <p:ext uri="{BB962C8B-B14F-4D97-AF65-F5344CB8AC3E}">
        <p14:creationId xmlns:p14="http://schemas.microsoft.com/office/powerpoint/2010/main" val="126933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1" y="548149"/>
            <a:ext cx="6014758" cy="955557"/>
          </a:xfrm>
          <a:prstGeom prst="rect">
            <a:avLst/>
          </a:prstGeom>
        </p:spPr>
        <p:txBody>
          <a:bodyPr vert="horz" wrap="square" lIns="0" tIns="10580" rIns="0" bIns="0" rtlCol="0" anchor="ctr">
            <a:spAutoFit/>
          </a:bodyPr>
          <a:lstStyle/>
          <a:p>
            <a:pPr marL="11138">
              <a:lnSpc>
                <a:spcPct val="100000"/>
              </a:lnSpc>
              <a:spcBef>
                <a:spcPts val="83"/>
              </a:spcBef>
            </a:pPr>
            <a:r>
              <a:rPr lang="it-IT" spc="-35" dirty="0"/>
              <a:t>Obiettivi di trattamento per i pazienti e i loro medici</a:t>
            </a:r>
            <a:endParaRPr dirty="0"/>
          </a:p>
        </p:txBody>
      </p:sp>
      <p:sp>
        <p:nvSpPr>
          <p:cNvPr id="3" name="object 3"/>
          <p:cNvSpPr txBox="1"/>
          <p:nvPr/>
        </p:nvSpPr>
        <p:spPr>
          <a:xfrm>
            <a:off x="1977538" y="6474798"/>
            <a:ext cx="3635663" cy="201333"/>
          </a:xfrm>
          <a:prstGeom prst="rect">
            <a:avLst/>
          </a:prstGeom>
        </p:spPr>
        <p:txBody>
          <a:bodyPr vert="horz" wrap="square" lIns="0" tIns="12251" rIns="0" bIns="0" rtlCol="0">
            <a:spAutoFit/>
          </a:bodyPr>
          <a:lstStyle/>
          <a:p>
            <a:pPr marL="11138" defTabSz="801929">
              <a:spcBef>
                <a:spcPts val="96"/>
              </a:spcBef>
              <a:defRPr/>
            </a:pPr>
            <a:r>
              <a:rPr sz="1228" spc="4" dirty="0">
                <a:solidFill>
                  <a:prstClr val="black"/>
                </a:solidFill>
                <a:latin typeface="Calibri"/>
                <a:cs typeface="Calibri"/>
              </a:rPr>
              <a:t>Byun</a:t>
            </a:r>
            <a:r>
              <a:rPr sz="1228" spc="-31" dirty="0">
                <a:solidFill>
                  <a:prstClr val="black"/>
                </a:solidFill>
                <a:latin typeface="Calibri"/>
                <a:cs typeface="Calibri"/>
              </a:rPr>
              <a:t> </a:t>
            </a:r>
            <a:r>
              <a:rPr sz="1228" spc="4" dirty="0">
                <a:solidFill>
                  <a:prstClr val="black"/>
                </a:solidFill>
                <a:latin typeface="Calibri"/>
                <a:cs typeface="Calibri"/>
              </a:rPr>
              <a:t>JM</a:t>
            </a:r>
            <a:r>
              <a:rPr sz="1228" spc="-4" dirty="0">
                <a:solidFill>
                  <a:prstClr val="black"/>
                </a:solidFill>
                <a:latin typeface="Calibri"/>
                <a:cs typeface="Calibri"/>
              </a:rPr>
              <a:t> </a:t>
            </a:r>
            <a:r>
              <a:rPr sz="1228" dirty="0">
                <a:solidFill>
                  <a:prstClr val="black"/>
                </a:solidFill>
                <a:latin typeface="Calibri"/>
                <a:cs typeface="Calibri"/>
              </a:rPr>
              <a:t>et</a:t>
            </a:r>
            <a:r>
              <a:rPr sz="1228" spc="18" dirty="0">
                <a:solidFill>
                  <a:prstClr val="black"/>
                </a:solidFill>
                <a:latin typeface="Calibri"/>
                <a:cs typeface="Calibri"/>
              </a:rPr>
              <a:t> </a:t>
            </a:r>
            <a:r>
              <a:rPr sz="1228" spc="-9" dirty="0">
                <a:solidFill>
                  <a:prstClr val="black"/>
                </a:solidFill>
                <a:latin typeface="Calibri"/>
                <a:cs typeface="Calibri"/>
              </a:rPr>
              <a:t>al.</a:t>
            </a:r>
            <a:r>
              <a:rPr sz="1228" spc="-26" dirty="0">
                <a:solidFill>
                  <a:prstClr val="black"/>
                </a:solidFill>
                <a:latin typeface="Calibri"/>
                <a:cs typeface="Calibri"/>
              </a:rPr>
              <a:t> </a:t>
            </a:r>
            <a:r>
              <a:rPr sz="1228" spc="4" dirty="0">
                <a:solidFill>
                  <a:prstClr val="black"/>
                </a:solidFill>
                <a:latin typeface="Calibri"/>
                <a:cs typeface="Calibri"/>
              </a:rPr>
              <a:t>Korean</a:t>
            </a:r>
            <a:r>
              <a:rPr sz="1228" spc="-26" dirty="0">
                <a:solidFill>
                  <a:prstClr val="black"/>
                </a:solidFill>
                <a:latin typeface="Calibri"/>
                <a:cs typeface="Calibri"/>
              </a:rPr>
              <a:t> </a:t>
            </a:r>
            <a:r>
              <a:rPr sz="1228" dirty="0">
                <a:solidFill>
                  <a:prstClr val="black"/>
                </a:solidFill>
                <a:latin typeface="Calibri"/>
                <a:cs typeface="Calibri"/>
              </a:rPr>
              <a:t>J</a:t>
            </a:r>
            <a:r>
              <a:rPr sz="1228" spc="-9" dirty="0">
                <a:solidFill>
                  <a:prstClr val="black"/>
                </a:solidFill>
                <a:latin typeface="Calibri"/>
                <a:cs typeface="Calibri"/>
              </a:rPr>
              <a:t> </a:t>
            </a:r>
            <a:r>
              <a:rPr sz="1228" dirty="0">
                <a:solidFill>
                  <a:prstClr val="black"/>
                </a:solidFill>
                <a:latin typeface="Calibri"/>
                <a:cs typeface="Calibri"/>
              </a:rPr>
              <a:t>Intern</a:t>
            </a:r>
            <a:r>
              <a:rPr sz="1228" spc="4" dirty="0">
                <a:solidFill>
                  <a:prstClr val="black"/>
                </a:solidFill>
                <a:latin typeface="Calibri"/>
                <a:cs typeface="Calibri"/>
              </a:rPr>
              <a:t> Med.</a:t>
            </a:r>
            <a:r>
              <a:rPr sz="1228" spc="-44" dirty="0">
                <a:solidFill>
                  <a:prstClr val="black"/>
                </a:solidFill>
                <a:latin typeface="Calibri"/>
                <a:cs typeface="Calibri"/>
              </a:rPr>
              <a:t> </a:t>
            </a:r>
            <a:r>
              <a:rPr sz="1228" spc="-4" dirty="0">
                <a:solidFill>
                  <a:prstClr val="black"/>
                </a:solidFill>
                <a:latin typeface="Calibri"/>
                <a:cs typeface="Calibri"/>
              </a:rPr>
              <a:t>2022;37(2):444-454</a:t>
            </a:r>
            <a:r>
              <a:rPr sz="1228" spc="44" dirty="0">
                <a:solidFill>
                  <a:prstClr val="black"/>
                </a:solidFill>
                <a:latin typeface="Calibri"/>
                <a:cs typeface="Calibri"/>
              </a:rPr>
              <a:t> </a:t>
            </a:r>
            <a:r>
              <a:rPr sz="1228" dirty="0">
                <a:solidFill>
                  <a:prstClr val="black"/>
                </a:solidFill>
                <a:latin typeface="Calibri"/>
                <a:cs typeface="Calibri"/>
              </a:rPr>
              <a:t>L</a:t>
            </a:r>
          </a:p>
        </p:txBody>
      </p:sp>
      <p:grpSp>
        <p:nvGrpSpPr>
          <p:cNvPr id="4" name="object 4"/>
          <p:cNvGrpSpPr/>
          <p:nvPr/>
        </p:nvGrpSpPr>
        <p:grpSpPr>
          <a:xfrm>
            <a:off x="633490" y="1855311"/>
            <a:ext cx="9632655" cy="4172034"/>
            <a:chOff x="722376" y="1234440"/>
            <a:chExt cx="10984230" cy="4757420"/>
          </a:xfrm>
        </p:grpSpPr>
        <p:pic>
          <p:nvPicPr>
            <p:cNvPr id="5" name="object 5"/>
            <p:cNvPicPr/>
            <p:nvPr/>
          </p:nvPicPr>
          <p:blipFill>
            <a:blip r:embed="rId2" cstate="screen">
              <a:extLst>
                <a:ext uri="{28A0092B-C50C-407E-A947-70E740481C1C}">
                  <a14:useLocalDpi xmlns:a14="http://schemas.microsoft.com/office/drawing/2010/main"/>
                </a:ext>
              </a:extLst>
            </a:blip>
            <a:stretch>
              <a:fillRect/>
            </a:stretch>
          </p:blipFill>
          <p:spPr>
            <a:xfrm>
              <a:off x="722376" y="1234440"/>
              <a:ext cx="10984230" cy="4757166"/>
            </a:xfrm>
            <a:prstGeom prst="rect">
              <a:avLst/>
            </a:prstGeom>
          </p:spPr>
        </p:pic>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a:xfrm>
              <a:off x="763524" y="1275587"/>
              <a:ext cx="10849356" cy="4622291"/>
            </a:xfrm>
            <a:prstGeom prst="rect">
              <a:avLst/>
            </a:prstGeom>
          </p:spPr>
        </p:pic>
        <p:sp>
          <p:nvSpPr>
            <p:cNvPr id="7" name="object 7"/>
            <p:cNvSpPr/>
            <p:nvPr/>
          </p:nvSpPr>
          <p:spPr>
            <a:xfrm>
              <a:off x="758761" y="1270825"/>
              <a:ext cx="10859135" cy="4632325"/>
            </a:xfrm>
            <a:custGeom>
              <a:avLst/>
              <a:gdLst/>
              <a:ahLst/>
              <a:cxnLst/>
              <a:rect l="l" t="t" r="r" b="b"/>
              <a:pathLst>
                <a:path w="10859135" h="4632325">
                  <a:moveTo>
                    <a:pt x="0" y="4631816"/>
                  </a:moveTo>
                  <a:lnTo>
                    <a:pt x="10858881" y="4631816"/>
                  </a:lnTo>
                  <a:lnTo>
                    <a:pt x="10858881" y="0"/>
                  </a:lnTo>
                  <a:lnTo>
                    <a:pt x="0" y="0"/>
                  </a:lnTo>
                  <a:lnTo>
                    <a:pt x="0" y="4631816"/>
                  </a:lnTo>
                  <a:close/>
                </a:path>
              </a:pathLst>
            </a:custGeom>
            <a:ln w="9525">
              <a:solidFill>
                <a:srgbClr val="6F2F9F"/>
              </a:solidFill>
            </a:ln>
          </p:spPr>
          <p:txBody>
            <a:bodyPr wrap="square" lIns="0" tIns="0" rIns="0" bIns="0" rtlCol="0"/>
            <a:lstStyle/>
            <a:p>
              <a:pPr defTabSz="801929">
                <a:defRPr/>
              </a:pPr>
              <a:endParaRPr sz="1579">
                <a:solidFill>
                  <a:prstClr val="black"/>
                </a:solidFill>
                <a:latin typeface="Calibri"/>
              </a:endParaRPr>
            </a:p>
          </p:txBody>
        </p:sp>
      </p:grpSp>
      <p:cxnSp>
        <p:nvCxnSpPr>
          <p:cNvPr id="9" name="Connettore 1 8">
            <a:extLst>
              <a:ext uri="{FF2B5EF4-FFF2-40B4-BE49-F238E27FC236}">
                <a16:creationId xmlns:a16="http://schemas.microsoft.com/office/drawing/2014/main" id="{1D12BAEE-AE12-7E47-A690-B59BD6E14657}"/>
              </a:ext>
            </a:extLst>
          </p:cNvPr>
          <p:cNvCxnSpPr>
            <a:cxnSpLocks/>
          </p:cNvCxnSpPr>
          <p:nvPr/>
        </p:nvCxnSpPr>
        <p:spPr>
          <a:xfrm flipH="1">
            <a:off x="665398" y="4414270"/>
            <a:ext cx="726414"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16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p:nvPr/>
        </p:nvSpPr>
        <p:spPr>
          <a:xfrm>
            <a:off x="3289678" y="6943548"/>
            <a:ext cx="8492354" cy="200771"/>
          </a:xfrm>
          <a:prstGeom prst="rect">
            <a:avLst/>
          </a:prstGeom>
        </p:spPr>
        <p:txBody>
          <a:bodyPr vert="horz" wrap="square" lIns="0" tIns="11694" rIns="0" bIns="0" rtlCol="0">
            <a:spAutoFit/>
          </a:bodyPr>
          <a:lstStyle/>
          <a:p>
            <a:pPr marL="11138" defTabSz="801929">
              <a:spcBef>
                <a:spcPts val="92"/>
              </a:spcBef>
              <a:defRPr/>
            </a:pPr>
            <a:r>
              <a:rPr sz="1228" spc="4" dirty="0">
                <a:solidFill>
                  <a:prstClr val="black"/>
                </a:solidFill>
                <a:latin typeface="Calibri"/>
                <a:cs typeface="Calibri"/>
              </a:rPr>
              <a:t>Reproduced</a:t>
            </a:r>
            <a:r>
              <a:rPr sz="1228" spc="-53" dirty="0">
                <a:solidFill>
                  <a:prstClr val="black"/>
                </a:solidFill>
                <a:latin typeface="Calibri"/>
                <a:cs typeface="Calibri"/>
              </a:rPr>
              <a:t> </a:t>
            </a:r>
            <a:r>
              <a:rPr sz="1228" spc="4" dirty="0">
                <a:solidFill>
                  <a:prstClr val="black"/>
                </a:solidFill>
                <a:latin typeface="Calibri"/>
                <a:cs typeface="Calibri"/>
              </a:rPr>
              <a:t>from</a:t>
            </a:r>
            <a:r>
              <a:rPr sz="1228" spc="-48" dirty="0">
                <a:solidFill>
                  <a:prstClr val="black"/>
                </a:solidFill>
                <a:latin typeface="Calibri"/>
                <a:cs typeface="Calibri"/>
              </a:rPr>
              <a:t> </a:t>
            </a:r>
            <a:r>
              <a:rPr sz="1228" dirty="0">
                <a:solidFill>
                  <a:prstClr val="black"/>
                </a:solidFill>
                <a:latin typeface="Calibri"/>
                <a:cs typeface="Calibri"/>
              </a:rPr>
              <a:t>Mesa</a:t>
            </a:r>
            <a:r>
              <a:rPr sz="1228" spc="-48" dirty="0">
                <a:solidFill>
                  <a:prstClr val="black"/>
                </a:solidFill>
                <a:latin typeface="Calibri"/>
                <a:cs typeface="Calibri"/>
              </a:rPr>
              <a:t> </a:t>
            </a:r>
            <a:r>
              <a:rPr sz="1228" dirty="0">
                <a:solidFill>
                  <a:prstClr val="black"/>
                </a:solidFill>
                <a:latin typeface="Calibri"/>
                <a:cs typeface="Calibri"/>
              </a:rPr>
              <a:t>et</a:t>
            </a:r>
            <a:r>
              <a:rPr sz="1228" spc="18" dirty="0">
                <a:solidFill>
                  <a:prstClr val="black"/>
                </a:solidFill>
                <a:latin typeface="Calibri"/>
                <a:cs typeface="Calibri"/>
              </a:rPr>
              <a:t> </a:t>
            </a:r>
            <a:r>
              <a:rPr sz="1228" spc="-13" dirty="0">
                <a:solidFill>
                  <a:prstClr val="black"/>
                </a:solidFill>
                <a:latin typeface="Calibri"/>
                <a:cs typeface="Calibri"/>
              </a:rPr>
              <a:t>al.</a:t>
            </a:r>
            <a:r>
              <a:rPr sz="1228" spc="-9" dirty="0">
                <a:solidFill>
                  <a:prstClr val="black"/>
                </a:solidFill>
                <a:latin typeface="Calibri"/>
                <a:cs typeface="Calibri"/>
              </a:rPr>
              <a:t> </a:t>
            </a:r>
            <a:r>
              <a:rPr sz="1228" dirty="0">
                <a:solidFill>
                  <a:prstClr val="black"/>
                </a:solidFill>
                <a:latin typeface="Calibri"/>
                <a:cs typeface="Calibri"/>
              </a:rPr>
              <a:t>BMC</a:t>
            </a:r>
            <a:r>
              <a:rPr sz="1228" spc="9" dirty="0">
                <a:solidFill>
                  <a:prstClr val="black"/>
                </a:solidFill>
                <a:latin typeface="Calibri"/>
                <a:cs typeface="Calibri"/>
              </a:rPr>
              <a:t> </a:t>
            </a:r>
            <a:r>
              <a:rPr sz="1228" dirty="0">
                <a:solidFill>
                  <a:prstClr val="black"/>
                </a:solidFill>
                <a:latin typeface="Calibri"/>
                <a:cs typeface="Calibri"/>
              </a:rPr>
              <a:t>Cancer.</a:t>
            </a:r>
            <a:r>
              <a:rPr sz="1228" spc="-4" dirty="0">
                <a:solidFill>
                  <a:prstClr val="black"/>
                </a:solidFill>
                <a:latin typeface="Calibri"/>
                <a:cs typeface="Calibri"/>
              </a:rPr>
              <a:t> 2016;16:167.</a:t>
            </a:r>
            <a:r>
              <a:rPr sz="1228" spc="31" dirty="0">
                <a:solidFill>
                  <a:prstClr val="black"/>
                </a:solidFill>
                <a:latin typeface="Calibri"/>
                <a:cs typeface="Calibri"/>
              </a:rPr>
              <a:t> </a:t>
            </a:r>
            <a:r>
              <a:rPr sz="1228" spc="4" dirty="0">
                <a:solidFill>
                  <a:prstClr val="black"/>
                </a:solidFill>
                <a:latin typeface="Calibri"/>
                <a:cs typeface="Calibri"/>
              </a:rPr>
              <a:t>Byun</a:t>
            </a:r>
            <a:r>
              <a:rPr sz="1228" spc="-26" dirty="0">
                <a:solidFill>
                  <a:prstClr val="black"/>
                </a:solidFill>
                <a:latin typeface="Calibri"/>
                <a:cs typeface="Calibri"/>
              </a:rPr>
              <a:t> </a:t>
            </a:r>
            <a:r>
              <a:rPr sz="1228" dirty="0">
                <a:solidFill>
                  <a:prstClr val="black"/>
                </a:solidFill>
                <a:latin typeface="Calibri"/>
                <a:cs typeface="Calibri"/>
              </a:rPr>
              <a:t>JM et</a:t>
            </a:r>
            <a:r>
              <a:rPr sz="1228" spc="-18" dirty="0">
                <a:solidFill>
                  <a:prstClr val="black"/>
                </a:solidFill>
                <a:latin typeface="Calibri"/>
                <a:cs typeface="Calibri"/>
              </a:rPr>
              <a:t> </a:t>
            </a:r>
            <a:r>
              <a:rPr sz="1228" spc="-13" dirty="0">
                <a:solidFill>
                  <a:prstClr val="black"/>
                </a:solidFill>
                <a:latin typeface="Calibri"/>
                <a:cs typeface="Calibri"/>
              </a:rPr>
              <a:t>al.</a:t>
            </a:r>
            <a:r>
              <a:rPr sz="1228" spc="31" dirty="0">
                <a:solidFill>
                  <a:prstClr val="black"/>
                </a:solidFill>
                <a:latin typeface="Calibri"/>
                <a:cs typeface="Calibri"/>
              </a:rPr>
              <a:t> </a:t>
            </a:r>
            <a:r>
              <a:rPr sz="1228" spc="4" dirty="0">
                <a:solidFill>
                  <a:prstClr val="black"/>
                </a:solidFill>
                <a:latin typeface="Calibri"/>
                <a:cs typeface="Calibri"/>
              </a:rPr>
              <a:t>Korean</a:t>
            </a:r>
            <a:r>
              <a:rPr sz="1228" spc="-26" dirty="0">
                <a:solidFill>
                  <a:prstClr val="black"/>
                </a:solidFill>
                <a:latin typeface="Calibri"/>
                <a:cs typeface="Calibri"/>
              </a:rPr>
              <a:t> </a:t>
            </a:r>
            <a:r>
              <a:rPr sz="1228" dirty="0">
                <a:solidFill>
                  <a:prstClr val="black"/>
                </a:solidFill>
                <a:latin typeface="Calibri"/>
                <a:cs typeface="Calibri"/>
              </a:rPr>
              <a:t>J Intern</a:t>
            </a:r>
            <a:r>
              <a:rPr sz="1228" spc="-26" dirty="0">
                <a:solidFill>
                  <a:prstClr val="black"/>
                </a:solidFill>
                <a:latin typeface="Calibri"/>
                <a:cs typeface="Calibri"/>
              </a:rPr>
              <a:t> </a:t>
            </a:r>
            <a:r>
              <a:rPr sz="1228" spc="4" dirty="0">
                <a:solidFill>
                  <a:prstClr val="black"/>
                </a:solidFill>
                <a:latin typeface="Calibri"/>
                <a:cs typeface="Calibri"/>
              </a:rPr>
              <a:t>Med.</a:t>
            </a:r>
            <a:r>
              <a:rPr sz="1228" spc="-4" dirty="0">
                <a:solidFill>
                  <a:prstClr val="black"/>
                </a:solidFill>
                <a:latin typeface="Calibri"/>
                <a:cs typeface="Calibri"/>
              </a:rPr>
              <a:t> 2022;37(2):444-454.</a:t>
            </a:r>
            <a:endParaRPr sz="1228" dirty="0">
              <a:solidFill>
                <a:prstClr val="black"/>
              </a:solidFill>
              <a:latin typeface="Calibri"/>
              <a:cs typeface="Calibri"/>
            </a:endParaRPr>
          </a:p>
        </p:txBody>
      </p:sp>
      <p:grpSp>
        <p:nvGrpSpPr>
          <p:cNvPr id="8" name="object 8"/>
          <p:cNvGrpSpPr/>
          <p:nvPr/>
        </p:nvGrpSpPr>
        <p:grpSpPr>
          <a:xfrm>
            <a:off x="318459" y="1564799"/>
            <a:ext cx="7364368" cy="3665393"/>
            <a:chOff x="6894576" y="1083563"/>
            <a:chExt cx="4441825" cy="2274570"/>
          </a:xfrm>
        </p:grpSpPr>
        <p:pic>
          <p:nvPicPr>
            <p:cNvPr id="9" name="object 9"/>
            <p:cNvPicPr/>
            <p:nvPr/>
          </p:nvPicPr>
          <p:blipFill>
            <a:blip r:embed="rId3" cstate="print"/>
            <a:stretch>
              <a:fillRect/>
            </a:stretch>
          </p:blipFill>
          <p:spPr>
            <a:xfrm>
              <a:off x="6894576" y="1083563"/>
              <a:ext cx="4441698" cy="2274569"/>
            </a:xfrm>
            <a:prstGeom prst="rect">
              <a:avLst/>
            </a:prstGeom>
          </p:spPr>
        </p:pic>
        <p:pic>
          <p:nvPicPr>
            <p:cNvPr id="10" name="object 10"/>
            <p:cNvPicPr/>
            <p:nvPr/>
          </p:nvPicPr>
          <p:blipFill>
            <a:blip r:embed="rId4" cstate="print"/>
            <a:stretch>
              <a:fillRect/>
            </a:stretch>
          </p:blipFill>
          <p:spPr>
            <a:xfrm>
              <a:off x="6935724" y="1124711"/>
              <a:ext cx="4306824" cy="2139695"/>
            </a:xfrm>
            <a:prstGeom prst="rect">
              <a:avLst/>
            </a:prstGeom>
          </p:spPr>
        </p:pic>
        <p:sp>
          <p:nvSpPr>
            <p:cNvPr id="11" name="object 11"/>
            <p:cNvSpPr/>
            <p:nvPr/>
          </p:nvSpPr>
          <p:spPr>
            <a:xfrm>
              <a:off x="6931025" y="1119885"/>
              <a:ext cx="4316730" cy="2149475"/>
            </a:xfrm>
            <a:custGeom>
              <a:avLst/>
              <a:gdLst/>
              <a:ahLst/>
              <a:cxnLst/>
              <a:rect l="l" t="t" r="r" b="b"/>
              <a:pathLst>
                <a:path w="4316730" h="2149475">
                  <a:moveTo>
                    <a:pt x="0" y="2149220"/>
                  </a:moveTo>
                  <a:lnTo>
                    <a:pt x="4316349" y="2149220"/>
                  </a:lnTo>
                  <a:lnTo>
                    <a:pt x="4316349" y="0"/>
                  </a:lnTo>
                  <a:lnTo>
                    <a:pt x="0" y="0"/>
                  </a:lnTo>
                  <a:lnTo>
                    <a:pt x="0" y="2149220"/>
                  </a:lnTo>
                  <a:close/>
                </a:path>
              </a:pathLst>
            </a:custGeom>
            <a:ln w="9525">
              <a:solidFill>
                <a:srgbClr val="6F2F9F"/>
              </a:solidFill>
            </a:ln>
          </p:spPr>
          <p:txBody>
            <a:bodyPr wrap="square" lIns="0" tIns="0" rIns="0" bIns="0" rtlCol="0"/>
            <a:lstStyle/>
            <a:p>
              <a:pPr defTabSz="801929">
                <a:defRPr/>
              </a:pPr>
              <a:endParaRPr sz="1579">
                <a:solidFill>
                  <a:prstClr val="black"/>
                </a:solidFill>
                <a:latin typeface="Calibri"/>
              </a:endParaRPr>
            </a:p>
          </p:txBody>
        </p:sp>
      </p:grpSp>
      <p:pic>
        <p:nvPicPr>
          <p:cNvPr id="19" name="Immagine 18">
            <a:extLst>
              <a:ext uri="{FF2B5EF4-FFF2-40B4-BE49-F238E27FC236}">
                <a16:creationId xmlns:a16="http://schemas.microsoft.com/office/drawing/2014/main" id="{927EA8E5-204E-B443-BD3E-7E8FFDBF66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4176" y="1520699"/>
            <a:ext cx="2714344" cy="3753590"/>
          </a:xfrm>
          <a:prstGeom prst="rect">
            <a:avLst/>
          </a:prstGeom>
        </p:spPr>
      </p:pic>
      <p:sp>
        <p:nvSpPr>
          <p:cNvPr id="2" name="object 2">
            <a:extLst>
              <a:ext uri="{FF2B5EF4-FFF2-40B4-BE49-F238E27FC236}">
                <a16:creationId xmlns:a16="http://schemas.microsoft.com/office/drawing/2014/main" id="{1CB4EE84-2249-31FE-2E9A-495DD9B8199E}"/>
              </a:ext>
            </a:extLst>
          </p:cNvPr>
          <p:cNvSpPr txBox="1">
            <a:spLocks noGrp="1"/>
          </p:cNvSpPr>
          <p:nvPr>
            <p:ph type="title"/>
          </p:nvPr>
        </p:nvSpPr>
        <p:spPr>
          <a:xfrm>
            <a:off x="1198606" y="616127"/>
            <a:ext cx="8859795" cy="483120"/>
          </a:xfrm>
          <a:prstGeom prst="rect">
            <a:avLst/>
          </a:prstGeom>
        </p:spPr>
        <p:txBody>
          <a:bodyPr vert="horz" wrap="square" lIns="0" tIns="10580" rIns="0" bIns="0" rtlCol="0" anchor="ctr">
            <a:spAutoFit/>
          </a:bodyPr>
          <a:lstStyle/>
          <a:p>
            <a:pPr marL="11138">
              <a:lnSpc>
                <a:spcPct val="100000"/>
              </a:lnSpc>
              <a:spcBef>
                <a:spcPts val="83"/>
              </a:spcBef>
            </a:pPr>
            <a:r>
              <a:rPr lang="it-IT" spc="-35" dirty="0"/>
              <a:t>Non c’è abbastanza tempo per discutere dei sintomi</a:t>
            </a:r>
            <a:endParaRPr dirty="0"/>
          </a:p>
        </p:txBody>
      </p:sp>
      <p:sp>
        <p:nvSpPr>
          <p:cNvPr id="4" name="CasellaDiTesto 3">
            <a:extLst>
              <a:ext uri="{FF2B5EF4-FFF2-40B4-BE49-F238E27FC236}">
                <a16:creationId xmlns:a16="http://schemas.microsoft.com/office/drawing/2014/main" id="{A6252CC6-43BD-E7FD-9234-0B26E5CA238D}"/>
              </a:ext>
            </a:extLst>
          </p:cNvPr>
          <p:cNvSpPr txBox="1"/>
          <p:nvPr/>
        </p:nvSpPr>
        <p:spPr>
          <a:xfrm>
            <a:off x="983673" y="5230190"/>
            <a:ext cx="1341393" cy="646331"/>
          </a:xfrm>
          <a:prstGeom prst="rect">
            <a:avLst/>
          </a:prstGeom>
          <a:noFill/>
        </p:spPr>
        <p:txBody>
          <a:bodyPr wrap="none" rtlCol="0">
            <a:spAutoFit/>
          </a:bodyPr>
          <a:lstStyle/>
          <a:p>
            <a:r>
              <a:rPr lang="it-IT" dirty="0"/>
              <a:t>Fortemente </a:t>
            </a:r>
          </a:p>
          <a:p>
            <a:r>
              <a:rPr lang="it-IT" dirty="0"/>
              <a:t>in accordo</a:t>
            </a:r>
          </a:p>
        </p:txBody>
      </p:sp>
      <p:sp>
        <p:nvSpPr>
          <p:cNvPr id="5" name="CasellaDiTesto 4">
            <a:extLst>
              <a:ext uri="{FF2B5EF4-FFF2-40B4-BE49-F238E27FC236}">
                <a16:creationId xmlns:a16="http://schemas.microsoft.com/office/drawing/2014/main" id="{F7F7D7BA-CC86-1F30-BCF1-7EC821425527}"/>
              </a:ext>
            </a:extLst>
          </p:cNvPr>
          <p:cNvSpPr txBox="1"/>
          <p:nvPr/>
        </p:nvSpPr>
        <p:spPr>
          <a:xfrm>
            <a:off x="2659144" y="5230189"/>
            <a:ext cx="1216743" cy="369332"/>
          </a:xfrm>
          <a:prstGeom prst="rect">
            <a:avLst/>
          </a:prstGeom>
          <a:noFill/>
        </p:spPr>
        <p:txBody>
          <a:bodyPr wrap="none" rtlCol="0">
            <a:spAutoFit/>
          </a:bodyPr>
          <a:lstStyle/>
          <a:p>
            <a:r>
              <a:rPr lang="it-IT" dirty="0"/>
              <a:t> In accordo</a:t>
            </a:r>
          </a:p>
        </p:txBody>
      </p:sp>
      <p:sp>
        <p:nvSpPr>
          <p:cNvPr id="6" name="CasellaDiTesto 5">
            <a:extLst>
              <a:ext uri="{FF2B5EF4-FFF2-40B4-BE49-F238E27FC236}">
                <a16:creationId xmlns:a16="http://schemas.microsoft.com/office/drawing/2014/main" id="{142E3503-D44E-E730-4E6B-9EDB944EA1B1}"/>
              </a:ext>
            </a:extLst>
          </p:cNvPr>
          <p:cNvSpPr txBox="1"/>
          <p:nvPr/>
        </p:nvSpPr>
        <p:spPr>
          <a:xfrm>
            <a:off x="5714359" y="5209505"/>
            <a:ext cx="1423531" cy="646331"/>
          </a:xfrm>
          <a:prstGeom prst="rect">
            <a:avLst/>
          </a:prstGeom>
          <a:noFill/>
        </p:spPr>
        <p:txBody>
          <a:bodyPr wrap="none" rtlCol="0">
            <a:spAutoFit/>
          </a:bodyPr>
          <a:lstStyle/>
          <a:p>
            <a:r>
              <a:rPr lang="it-IT" dirty="0"/>
              <a:t>Fortemente </a:t>
            </a:r>
          </a:p>
          <a:p>
            <a:r>
              <a:rPr lang="it-IT" dirty="0"/>
              <a:t>in disaccordo</a:t>
            </a:r>
          </a:p>
        </p:txBody>
      </p:sp>
      <p:sp>
        <p:nvSpPr>
          <p:cNvPr id="7" name="CasellaDiTesto 6">
            <a:extLst>
              <a:ext uri="{FF2B5EF4-FFF2-40B4-BE49-F238E27FC236}">
                <a16:creationId xmlns:a16="http://schemas.microsoft.com/office/drawing/2014/main" id="{D3576A97-B539-4CE4-A4DA-314F14F93448}"/>
              </a:ext>
            </a:extLst>
          </p:cNvPr>
          <p:cNvSpPr txBox="1"/>
          <p:nvPr/>
        </p:nvSpPr>
        <p:spPr>
          <a:xfrm>
            <a:off x="4209965" y="5230189"/>
            <a:ext cx="1481239" cy="369332"/>
          </a:xfrm>
          <a:prstGeom prst="rect">
            <a:avLst/>
          </a:prstGeom>
          <a:noFill/>
        </p:spPr>
        <p:txBody>
          <a:bodyPr wrap="none" rtlCol="0">
            <a:spAutoFit/>
          </a:bodyPr>
          <a:lstStyle/>
          <a:p>
            <a:r>
              <a:rPr lang="it-IT" dirty="0"/>
              <a:t> In disaccordo</a:t>
            </a:r>
          </a:p>
        </p:txBody>
      </p:sp>
    </p:spTree>
    <p:extLst>
      <p:ext uri="{BB962C8B-B14F-4D97-AF65-F5344CB8AC3E}">
        <p14:creationId xmlns:p14="http://schemas.microsoft.com/office/powerpoint/2010/main" val="61570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2FD1266-7B61-334D-B79D-9D05A98A3884}"/>
              </a:ext>
            </a:extLst>
          </p:cNvPr>
          <p:cNvSpPr>
            <a:spLocks noGrp="1"/>
          </p:cNvSpPr>
          <p:nvPr>
            <p:ph type="title"/>
          </p:nvPr>
        </p:nvSpPr>
        <p:spPr>
          <a:xfrm>
            <a:off x="2316605" y="594691"/>
            <a:ext cx="7216973" cy="1002357"/>
          </a:xfrm>
        </p:spPr>
        <p:txBody>
          <a:bodyPr>
            <a:normAutofit/>
          </a:bodyPr>
          <a:lstStyle/>
          <a:p>
            <a:r>
              <a:rPr lang="it-IT" dirty="0">
                <a:uFillTx/>
              </a:rPr>
              <a:t>Strumenti di rilevamento della </a:t>
            </a:r>
            <a:r>
              <a:rPr lang="it-IT" dirty="0" err="1">
                <a:uFillTx/>
              </a:rPr>
              <a:t>QoL</a:t>
            </a:r>
            <a:r>
              <a:rPr lang="it-IT" dirty="0">
                <a:uFillTx/>
              </a:rPr>
              <a:t>/Sintomi</a:t>
            </a:r>
          </a:p>
        </p:txBody>
      </p:sp>
      <p:sp>
        <p:nvSpPr>
          <p:cNvPr id="5" name="Segnaposto contenuto 2">
            <a:extLst>
              <a:ext uri="{FF2B5EF4-FFF2-40B4-BE49-F238E27FC236}">
                <a16:creationId xmlns:a16="http://schemas.microsoft.com/office/drawing/2014/main" id="{C57CAB4D-65DB-8546-BA96-7334C39A095B}"/>
              </a:ext>
            </a:extLst>
          </p:cNvPr>
          <p:cNvSpPr>
            <a:spLocks noGrp="1"/>
          </p:cNvSpPr>
          <p:nvPr>
            <p:ph idx="1"/>
          </p:nvPr>
        </p:nvSpPr>
        <p:spPr>
          <a:xfrm>
            <a:off x="776832" y="2597947"/>
            <a:ext cx="3079545" cy="3969057"/>
          </a:xfrm>
        </p:spPr>
        <p:txBody>
          <a:bodyPr>
            <a:normAutofit/>
          </a:bodyPr>
          <a:lstStyle/>
          <a:p>
            <a:r>
              <a:rPr lang="it-IT" sz="2105" dirty="0"/>
              <a:t>EORTC QLQ-C30; SF36; QoL-FA12 </a:t>
            </a:r>
          </a:p>
          <a:p>
            <a:r>
              <a:rPr lang="it-IT" sz="2105" dirty="0">
                <a:solidFill>
                  <a:srgbClr val="FF0000"/>
                </a:solidFill>
              </a:rPr>
              <a:t>the </a:t>
            </a:r>
            <a:r>
              <a:rPr lang="it-IT" sz="2105" dirty="0" err="1">
                <a:solidFill>
                  <a:srgbClr val="FF0000"/>
                </a:solidFill>
              </a:rPr>
              <a:t>Myeloproliferative</a:t>
            </a:r>
            <a:r>
              <a:rPr lang="it-IT" sz="2105" dirty="0">
                <a:solidFill>
                  <a:srgbClr val="FF0000"/>
                </a:solidFill>
              </a:rPr>
              <a:t> </a:t>
            </a:r>
            <a:r>
              <a:rPr lang="it-IT" sz="2105" dirty="0" err="1">
                <a:solidFill>
                  <a:srgbClr val="FF0000"/>
                </a:solidFill>
              </a:rPr>
              <a:t>Neoplasm</a:t>
            </a:r>
            <a:r>
              <a:rPr lang="it-IT" sz="2105" dirty="0">
                <a:solidFill>
                  <a:srgbClr val="FF0000"/>
                </a:solidFill>
              </a:rPr>
              <a:t> </a:t>
            </a:r>
            <a:r>
              <a:rPr lang="it-IT" sz="2105" dirty="0" err="1">
                <a:solidFill>
                  <a:srgbClr val="FF0000"/>
                </a:solidFill>
              </a:rPr>
              <a:t>Symptom</a:t>
            </a:r>
            <a:r>
              <a:rPr lang="it-IT" sz="2105" dirty="0">
                <a:solidFill>
                  <a:srgbClr val="FF0000"/>
                </a:solidFill>
              </a:rPr>
              <a:t> </a:t>
            </a:r>
            <a:r>
              <a:rPr lang="it-IT" sz="2105" dirty="0" err="1">
                <a:solidFill>
                  <a:srgbClr val="FF0000"/>
                </a:solidFill>
              </a:rPr>
              <a:t>Assessment</a:t>
            </a:r>
            <a:r>
              <a:rPr lang="it-IT" sz="2105" dirty="0">
                <a:solidFill>
                  <a:srgbClr val="FF0000"/>
                </a:solidFill>
              </a:rPr>
              <a:t> Form (MPN-SAF); MPN-10 </a:t>
            </a:r>
          </a:p>
          <a:p>
            <a:r>
              <a:rPr lang="it-IT" sz="2105" dirty="0"/>
              <a:t>the </a:t>
            </a:r>
            <a:r>
              <a:rPr lang="it-IT" sz="2105" dirty="0" err="1"/>
              <a:t>Pruritus</a:t>
            </a:r>
            <a:r>
              <a:rPr lang="it-IT" sz="2105" dirty="0"/>
              <a:t> </a:t>
            </a:r>
            <a:r>
              <a:rPr lang="it-IT" sz="2105" dirty="0" err="1"/>
              <a:t>Symptom</a:t>
            </a:r>
            <a:r>
              <a:rPr lang="it-IT" sz="2105" dirty="0"/>
              <a:t> Impact Scale (PSIS) </a:t>
            </a:r>
          </a:p>
          <a:p>
            <a:r>
              <a:rPr lang="it-IT" sz="2105" dirty="0"/>
              <a:t>the Control </a:t>
            </a:r>
            <a:r>
              <a:rPr lang="it-IT" sz="2105" dirty="0" err="1"/>
              <a:t>Preference</a:t>
            </a:r>
            <a:r>
              <a:rPr lang="it-IT" sz="2105" dirty="0"/>
              <a:t> Scale</a:t>
            </a:r>
          </a:p>
        </p:txBody>
      </p:sp>
      <p:pic>
        <p:nvPicPr>
          <p:cNvPr id="6" name="Immagine 5">
            <a:extLst>
              <a:ext uri="{FF2B5EF4-FFF2-40B4-BE49-F238E27FC236}">
                <a16:creationId xmlns:a16="http://schemas.microsoft.com/office/drawing/2014/main" id="{A3DC0C77-B323-1043-AF48-69DF35EF52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8523" y="1800603"/>
            <a:ext cx="4635055" cy="5266088"/>
          </a:xfrm>
          <a:prstGeom prst="rect">
            <a:avLst/>
          </a:prstGeom>
        </p:spPr>
      </p:pic>
    </p:spTree>
    <p:extLst>
      <p:ext uri="{BB962C8B-B14F-4D97-AF65-F5344CB8AC3E}">
        <p14:creationId xmlns:p14="http://schemas.microsoft.com/office/powerpoint/2010/main" val="311770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CD750EF-6B91-1E40-BF8C-9766FE03DA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819" y="772765"/>
            <a:ext cx="6062174" cy="5452644"/>
          </a:xfrm>
          <a:prstGeom prst="rect">
            <a:avLst/>
          </a:prstGeom>
        </p:spPr>
      </p:pic>
      <p:sp>
        <p:nvSpPr>
          <p:cNvPr id="3" name="Rettangolo 2">
            <a:extLst>
              <a:ext uri="{FF2B5EF4-FFF2-40B4-BE49-F238E27FC236}">
                <a16:creationId xmlns:a16="http://schemas.microsoft.com/office/drawing/2014/main" id="{A02F1618-B1C9-2543-9884-A41716348642}"/>
              </a:ext>
            </a:extLst>
          </p:cNvPr>
          <p:cNvSpPr/>
          <p:nvPr/>
        </p:nvSpPr>
        <p:spPr>
          <a:xfrm>
            <a:off x="2814413" y="6497728"/>
            <a:ext cx="5562580" cy="578363"/>
          </a:xfrm>
          <a:prstGeom prst="rect">
            <a:avLst/>
          </a:prstGeom>
        </p:spPr>
        <p:txBody>
          <a:bodyPr wrap="square">
            <a:spAutoFit/>
          </a:bodyPr>
          <a:lstStyle/>
          <a:p>
            <a:r>
              <a:rPr lang="en-US" sz="1579" dirty="0"/>
              <a:t>I </a:t>
            </a:r>
            <a:r>
              <a:rPr lang="en-US" sz="1579" dirty="0" err="1"/>
              <a:t>sintomi</a:t>
            </a:r>
            <a:r>
              <a:rPr lang="en-US" sz="1579" dirty="0"/>
              <a:t> MPN-SAFTSS </a:t>
            </a:r>
            <a:r>
              <a:rPr lang="en-US" sz="1579" dirty="0" err="1"/>
              <a:t>sono</a:t>
            </a:r>
            <a:r>
              <a:rPr lang="en-US" sz="1579" dirty="0"/>
              <a:t> </a:t>
            </a:r>
            <a:r>
              <a:rPr lang="en-US" sz="1579" dirty="0" err="1"/>
              <a:t>definiti</a:t>
            </a:r>
            <a:r>
              <a:rPr lang="en-US" sz="1579" dirty="0"/>
              <a:t>: “</a:t>
            </a:r>
            <a:r>
              <a:rPr lang="en-US" sz="1579" dirty="0" err="1"/>
              <a:t>moderati</a:t>
            </a:r>
            <a:r>
              <a:rPr lang="en-US" sz="1579" dirty="0"/>
              <a:t>” se </a:t>
            </a:r>
            <a:r>
              <a:rPr lang="en-US" sz="1579" dirty="0" err="1"/>
              <a:t>sono</a:t>
            </a:r>
            <a:r>
              <a:rPr lang="en-US" sz="1579" dirty="0"/>
              <a:t> </a:t>
            </a:r>
            <a:r>
              <a:rPr lang="en-US" sz="1579" dirty="0" err="1"/>
              <a:t>compresi</a:t>
            </a:r>
            <a:r>
              <a:rPr lang="en-US" sz="1579" dirty="0"/>
              <a:t>  </a:t>
            </a:r>
            <a:r>
              <a:rPr lang="en-US" sz="1579" dirty="0" err="1"/>
              <a:t>tra</a:t>
            </a:r>
            <a:r>
              <a:rPr lang="en-US" sz="1579" dirty="0"/>
              <a:t> 4 to 6 e “</a:t>
            </a:r>
            <a:r>
              <a:rPr lang="en-US" sz="1579" dirty="0" err="1"/>
              <a:t>severi</a:t>
            </a:r>
            <a:r>
              <a:rPr lang="en-US" sz="1579" dirty="0"/>
              <a:t>” se &gt; 7 of 10</a:t>
            </a:r>
          </a:p>
        </p:txBody>
      </p:sp>
    </p:spTree>
    <p:extLst>
      <p:ext uri="{BB962C8B-B14F-4D97-AF65-F5344CB8AC3E}">
        <p14:creationId xmlns:p14="http://schemas.microsoft.com/office/powerpoint/2010/main" val="30803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05E7757-CF19-6D4F-8ED8-A2628DDF74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0101" y="605481"/>
            <a:ext cx="8555513" cy="4596714"/>
          </a:xfrm>
          <a:prstGeom prst="rect">
            <a:avLst/>
          </a:prstGeom>
        </p:spPr>
      </p:pic>
      <p:sp>
        <p:nvSpPr>
          <p:cNvPr id="9" name="Rettangolo 8">
            <a:extLst>
              <a:ext uri="{FF2B5EF4-FFF2-40B4-BE49-F238E27FC236}">
                <a16:creationId xmlns:a16="http://schemas.microsoft.com/office/drawing/2014/main" id="{DB826CD3-55F0-DC42-B9D4-4C56A575D972}"/>
              </a:ext>
            </a:extLst>
          </p:cNvPr>
          <p:cNvSpPr/>
          <p:nvPr/>
        </p:nvSpPr>
        <p:spPr>
          <a:xfrm>
            <a:off x="2693706" y="6179450"/>
            <a:ext cx="5562580" cy="578363"/>
          </a:xfrm>
          <a:prstGeom prst="rect">
            <a:avLst/>
          </a:prstGeom>
        </p:spPr>
        <p:txBody>
          <a:bodyPr wrap="square">
            <a:spAutoFit/>
          </a:bodyPr>
          <a:lstStyle/>
          <a:p>
            <a:r>
              <a:rPr lang="en-US" sz="1579" dirty="0"/>
              <a:t>I </a:t>
            </a:r>
            <a:r>
              <a:rPr lang="en-US" sz="1579" dirty="0" err="1"/>
              <a:t>sintomi</a:t>
            </a:r>
            <a:r>
              <a:rPr lang="en-US" sz="1579" dirty="0"/>
              <a:t> MPN-SAFTSS </a:t>
            </a:r>
            <a:r>
              <a:rPr lang="en-US" sz="1579" dirty="0" err="1"/>
              <a:t>sono</a:t>
            </a:r>
            <a:r>
              <a:rPr lang="en-US" sz="1579" dirty="0"/>
              <a:t> </a:t>
            </a:r>
            <a:r>
              <a:rPr lang="en-US" sz="1579" dirty="0" err="1"/>
              <a:t>definiti</a:t>
            </a:r>
            <a:r>
              <a:rPr lang="en-US" sz="1579" dirty="0"/>
              <a:t>: “</a:t>
            </a:r>
            <a:r>
              <a:rPr lang="en-US" sz="1579" dirty="0" err="1"/>
              <a:t>moderati</a:t>
            </a:r>
            <a:r>
              <a:rPr lang="en-US" sz="1579" dirty="0"/>
              <a:t>” se </a:t>
            </a:r>
            <a:r>
              <a:rPr lang="en-US" sz="1579" dirty="0" err="1"/>
              <a:t>sono</a:t>
            </a:r>
            <a:r>
              <a:rPr lang="en-US" sz="1579" dirty="0"/>
              <a:t> </a:t>
            </a:r>
            <a:r>
              <a:rPr lang="en-US" sz="1579" dirty="0" err="1"/>
              <a:t>compresi</a:t>
            </a:r>
            <a:r>
              <a:rPr lang="en-US" sz="1579" dirty="0"/>
              <a:t>  </a:t>
            </a:r>
            <a:r>
              <a:rPr lang="en-US" sz="1579" dirty="0" err="1"/>
              <a:t>tra</a:t>
            </a:r>
            <a:r>
              <a:rPr lang="en-US" sz="1579" dirty="0"/>
              <a:t> 4 to 6 e “</a:t>
            </a:r>
            <a:r>
              <a:rPr lang="en-US" sz="1579" dirty="0" err="1"/>
              <a:t>severi</a:t>
            </a:r>
            <a:r>
              <a:rPr lang="en-US" sz="1579" dirty="0"/>
              <a:t>” se &gt; 7 of 10</a:t>
            </a:r>
          </a:p>
        </p:txBody>
      </p:sp>
    </p:spTree>
    <p:extLst>
      <p:ext uri="{BB962C8B-B14F-4D97-AF65-F5344CB8AC3E}">
        <p14:creationId xmlns:p14="http://schemas.microsoft.com/office/powerpoint/2010/main" val="198234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it-IT" sz="3200" dirty="0"/>
              <a:t>Qualità della vita legata allo stato di salute</a:t>
            </a:r>
          </a:p>
        </p:txBody>
      </p:sp>
      <p:sp>
        <p:nvSpPr>
          <p:cNvPr id="7171" name="Rectangle 3"/>
          <p:cNvSpPr>
            <a:spLocks noGrp="1" noChangeArrowheads="1"/>
          </p:cNvSpPr>
          <p:nvPr>
            <p:ph type="body" idx="1"/>
          </p:nvPr>
        </p:nvSpPr>
        <p:spPr>
          <a:xfrm>
            <a:off x="849664" y="1812616"/>
            <a:ext cx="9103540" cy="5057522"/>
          </a:xfrm>
        </p:spPr>
        <p:txBody>
          <a:bodyPr>
            <a:normAutofit/>
          </a:bodyPr>
          <a:lstStyle/>
          <a:p>
            <a:pPr>
              <a:buFont typeface="Wingdings" charset="0"/>
              <a:buNone/>
            </a:pPr>
            <a:r>
              <a:rPr lang="it-IT" sz="2456" dirty="0"/>
              <a:t>La Qualità della Vita è la percezione che gli individui hanno della loro vita nel contesto della cultura e del sistema dei valori in cui si vive; essa è in relazione a scopi, attese e preoccupazioni. </a:t>
            </a:r>
          </a:p>
          <a:p>
            <a:pPr>
              <a:buFont typeface="Wingdings" charset="0"/>
              <a:buNone/>
            </a:pPr>
            <a:endParaRPr lang="it-IT" sz="2456" dirty="0"/>
          </a:p>
          <a:p>
            <a:pPr>
              <a:buFont typeface="Wingdings" charset="0"/>
              <a:buNone/>
            </a:pPr>
            <a:r>
              <a:rPr lang="it-IT" sz="2456" dirty="0"/>
              <a:t>La Qualità della Vita legata allo stato di Salute si riferisce a tale percezione rispetto a una condizione patologica.</a:t>
            </a:r>
          </a:p>
          <a:p>
            <a:pPr>
              <a:buFont typeface="Wingdings" charset="0"/>
              <a:buNone/>
            </a:pPr>
            <a:endParaRPr lang="it-IT" sz="2456" dirty="0"/>
          </a:p>
          <a:p>
            <a:pPr>
              <a:buFont typeface="Wingdings" charset="0"/>
              <a:buNone/>
            </a:pPr>
            <a:r>
              <a:rPr lang="it-IT" sz="2456" dirty="0"/>
              <a:t>E</a:t>
            </a:r>
            <a:r>
              <a:rPr lang="it-IT" sz="2456" dirty="0">
                <a:latin typeface="Arial"/>
              </a:rPr>
              <a:t>’ </a:t>
            </a:r>
            <a:r>
              <a:rPr lang="it-IT" sz="2456" dirty="0"/>
              <a:t>un concetto multidimensionale sul quale interferiscono salute fisica, stato psicologico, relazioni sociali e rapporti con l</a:t>
            </a:r>
            <a:r>
              <a:rPr lang="it-IT" sz="2456" dirty="0">
                <a:latin typeface="Arial"/>
              </a:rPr>
              <a:t>’</a:t>
            </a:r>
            <a:r>
              <a:rPr lang="it-IT" sz="2456" dirty="0"/>
              <a:t>ambiente</a:t>
            </a:r>
          </a:p>
          <a:p>
            <a:pPr>
              <a:buFont typeface="Wingdings" charset="0"/>
              <a:buNone/>
            </a:pPr>
            <a:r>
              <a:rPr lang="it-IT" sz="1579" dirty="0"/>
              <a:t>	</a:t>
            </a:r>
          </a:p>
          <a:p>
            <a:pPr>
              <a:buFont typeface="Wingdings" charset="0"/>
              <a:buNone/>
            </a:pPr>
            <a:r>
              <a:rPr lang="it-IT" sz="1579" dirty="0"/>
              <a:t>							Bowling, 1997</a:t>
            </a:r>
          </a:p>
        </p:txBody>
      </p:sp>
    </p:spTree>
    <p:extLst>
      <p:ext uri="{BB962C8B-B14F-4D97-AF65-F5344CB8AC3E}">
        <p14:creationId xmlns:p14="http://schemas.microsoft.com/office/powerpoint/2010/main" val="362968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6D15FAF5-7BAA-314C-917C-D1375922FF63}"/>
              </a:ext>
            </a:extLst>
          </p:cNvPr>
          <p:cNvSpPr>
            <a:spLocks noChangeArrowheads="1"/>
          </p:cNvSpPr>
          <p:nvPr>
            <p:custDataLst>
              <p:tags r:id="rId1"/>
            </p:custDataLst>
          </p:nvPr>
        </p:nvSpPr>
        <p:spPr bwMode="auto">
          <a:xfrm>
            <a:off x="1326732" y="6454183"/>
            <a:ext cx="8035566" cy="338295"/>
          </a:xfrm>
          <a:prstGeom prst="rect">
            <a:avLst/>
          </a:prstGeom>
          <a:solidFill>
            <a:srgbClr val="262626"/>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SzPct val="100000"/>
            </a:pPr>
            <a:endParaRPr lang="en-US" altLang="it-IT" sz="1579">
              <a:solidFill>
                <a:srgbClr val="000000"/>
              </a:solidFill>
              <a:cs typeface="Arial"/>
            </a:endParaRPr>
          </a:p>
        </p:txBody>
      </p:sp>
      <p:sp>
        <p:nvSpPr>
          <p:cNvPr id="14339" name="Date Placeholder 3">
            <a:extLst>
              <a:ext uri="{FF2B5EF4-FFF2-40B4-BE49-F238E27FC236}">
                <a16:creationId xmlns:a16="http://schemas.microsoft.com/office/drawing/2014/main" id="{10B6812D-2C96-D349-B4B7-6900FD887085}"/>
              </a:ext>
            </a:extLst>
          </p:cNvPr>
          <p:cNvSpPr>
            <a:spLocks noGrp="1" noChangeArrowheads="1"/>
          </p:cNvSpPr>
          <p:nvPr>
            <p:custDataLst>
              <p:tags r:id="rId2"/>
            </p:custDataLst>
          </p:nvPr>
        </p:nvSpPr>
        <p:spPr bwMode="auto">
          <a:xfrm>
            <a:off x="1336476" y="6448614"/>
            <a:ext cx="2227461" cy="33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24528" tIns="55687" rIns="111373" bIns="55687"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SzPct val="100000"/>
              <a:buNone/>
            </a:pPr>
            <a:r>
              <a:rPr lang="en-US" altLang="en-US" sz="702">
                <a:solidFill>
                  <a:srgbClr val="999999"/>
                </a:solidFill>
                <a:latin typeface="Helvetica" pitchFamily="2" charset="0"/>
                <a:cs typeface="Arial"/>
              </a:rPr>
              <a:t>Date of Download:  4/26/2024</a:t>
            </a:r>
          </a:p>
        </p:txBody>
      </p:sp>
      <p:sp>
        <p:nvSpPr>
          <p:cNvPr id="16388" name="Footer Placeholder 4">
            <a:extLst>
              <a:ext uri="{FF2B5EF4-FFF2-40B4-BE49-F238E27FC236}">
                <a16:creationId xmlns:a16="http://schemas.microsoft.com/office/drawing/2014/main" id="{5FD1DE1D-9722-A448-972B-1A3EADD80FF0}"/>
              </a:ext>
            </a:extLst>
          </p:cNvPr>
          <p:cNvSpPr>
            <a:spLocks noGrp="1"/>
          </p:cNvSpPr>
          <p:nvPr>
            <p:custDataLst>
              <p:tags r:id="rId3"/>
            </p:custDataLst>
          </p:nvPr>
        </p:nvSpPr>
        <p:spPr>
          <a:xfrm>
            <a:off x="4059547" y="6447223"/>
            <a:ext cx="5295788" cy="338296"/>
          </a:xfrm>
          <a:prstGeom prst="rect">
            <a:avLst/>
          </a:prstGeom>
          <a:noFill/>
          <a:ln w="9525" cap="flat" cmpd="sng" algn="ctr">
            <a:noFill/>
            <a:prstDash val="solid"/>
            <a:miter lim="800000"/>
            <a:headEnd type="none" w="med" len="med"/>
            <a:tailEnd type="none" w="med" len="med"/>
          </a:ln>
        </p:spPr>
        <p:txBody>
          <a:bodyPr rIns="224528"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fontAlgn="base" hangingPunct="1">
              <a:spcBef>
                <a:spcPct val="0"/>
              </a:spcBef>
              <a:spcAft>
                <a:spcPct val="0"/>
              </a:spcAft>
              <a:buSzPct val="100000"/>
              <a:buNone/>
            </a:pPr>
            <a:r>
              <a:rPr lang="en-US" altLang="en-US" sz="702">
                <a:solidFill>
                  <a:srgbClr val="7F7F7F"/>
                </a:solidFill>
                <a:cs typeface="Arial"/>
              </a:rPr>
              <a:t>Copyright © 2024 American Association for Cancer Research. All rights reserved.</a:t>
            </a:r>
          </a:p>
        </p:txBody>
      </p:sp>
      <p:sp>
        <p:nvSpPr>
          <p:cNvPr id="14341" name="Text Placeholder 2">
            <a:extLst>
              <a:ext uri="{FF2B5EF4-FFF2-40B4-BE49-F238E27FC236}">
                <a16:creationId xmlns:a16="http://schemas.microsoft.com/office/drawing/2014/main" id="{C10C5222-08A7-4947-ACB0-9088E4B2C7D0}"/>
              </a:ext>
            </a:extLst>
          </p:cNvPr>
          <p:cNvSpPr>
            <a:spLocks noChangeArrowheads="1"/>
          </p:cNvSpPr>
          <p:nvPr>
            <p:custDataLst>
              <p:tags r:id="rId4"/>
            </p:custDataLst>
          </p:nvPr>
        </p:nvSpPr>
        <p:spPr bwMode="auto">
          <a:xfrm>
            <a:off x="3936301" y="888257"/>
            <a:ext cx="5856830" cy="66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0283" rIns="120283" bIns="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SzPct val="100000"/>
              <a:buNone/>
            </a:pPr>
            <a:r>
              <a:rPr lang="en-US" altLang="en-US" sz="2105" dirty="0">
                <a:solidFill>
                  <a:srgbClr val="000000"/>
                </a:solidFill>
                <a:latin typeface="Helvetica" pitchFamily="2" charset="0"/>
                <a:cs typeface="Arial"/>
              </a:rPr>
              <a:t>From: </a:t>
            </a:r>
            <a:r>
              <a:rPr lang="en-US" altLang="en-US" sz="2105" b="1" dirty="0" err="1">
                <a:solidFill>
                  <a:srgbClr val="000000"/>
                </a:solidFill>
                <a:latin typeface="Helvetica" pitchFamily="2" charset="0"/>
                <a:cs typeface="Arial"/>
              </a:rPr>
              <a:t>Ruxolitinib</a:t>
            </a:r>
            <a:r>
              <a:rPr lang="en-US" altLang="en-US" sz="2105" b="1" dirty="0">
                <a:solidFill>
                  <a:srgbClr val="000000"/>
                </a:solidFill>
                <a:latin typeface="Helvetica" pitchFamily="2" charset="0"/>
                <a:cs typeface="Arial"/>
              </a:rPr>
              <a:t>: The First FDA Approved Therapy for the Treatment of Myelofibrosis </a:t>
            </a:r>
          </a:p>
        </p:txBody>
      </p:sp>
      <p:sp>
        <p:nvSpPr>
          <p:cNvPr id="16390" name="Text Placeholder 2">
            <a:extLst>
              <a:ext uri="{FF2B5EF4-FFF2-40B4-BE49-F238E27FC236}">
                <a16:creationId xmlns:a16="http://schemas.microsoft.com/office/drawing/2014/main" id="{E58C5124-2F50-904F-B16E-AD69BD71B288}"/>
              </a:ext>
            </a:extLst>
          </p:cNvPr>
          <p:cNvSpPr txBox="1">
            <a:spLocks noChangeArrowheads="1"/>
          </p:cNvSpPr>
          <p:nvPr>
            <p:custDataLst>
              <p:tags r:id="rId5"/>
            </p:custDataLst>
          </p:nvPr>
        </p:nvSpPr>
        <p:spPr bwMode="auto">
          <a:xfrm>
            <a:off x="1336477" y="1723613"/>
            <a:ext cx="8018859" cy="189334"/>
          </a:xfrm>
          <a:prstGeom prst="rect">
            <a:avLst/>
          </a:prstGeom>
          <a:noFill/>
          <a:ln w="9525" cap="flat" cmpd="sng" algn="ctr">
            <a:noFill/>
            <a:prstDash val="solid"/>
            <a:round/>
            <a:headEnd type="none" w="med" len="med"/>
            <a:tailEnd type="none" w="med" len="med"/>
          </a:ln>
        </p:spPr>
        <p:txBody>
          <a:bodyPr lIns="222746" tIns="0" rIns="111373" bIns="55687"/>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921">
                <a:ln w="9525" cap="flat" cmpd="sng" algn="ctr">
                  <a:noFill/>
                  <a:prstDash val="solid"/>
                  <a:round/>
                  <a:headEnd type="none" w="med" len="med"/>
                  <a:tailEnd type="none" w="med" len="med"/>
                </a:ln>
                <a:solidFill>
                  <a:srgbClr val="000000"/>
                </a:solidFill>
                <a:latin typeface="Helvetica" pitchFamily="2" charset="0"/>
                <a:cs typeface="Arial"/>
                <a:sym typeface="Wingdings"/>
              </a:rPr>
              <a:t>Clin Cancer Res. 2012;18(11):3008-3014. doi:10.1158/1078-0432.CCR-11-3145</a:t>
            </a:r>
          </a:p>
        </p:txBody>
      </p:sp>
      <p:sp>
        <p:nvSpPr>
          <p:cNvPr id="14343" name="Text Placeholder 2">
            <a:extLst>
              <a:ext uri="{FF2B5EF4-FFF2-40B4-BE49-F238E27FC236}">
                <a16:creationId xmlns:a16="http://schemas.microsoft.com/office/drawing/2014/main" id="{F3FC440A-D09A-2641-8488-A821C3F62E6C}"/>
              </a:ext>
            </a:extLst>
          </p:cNvPr>
          <p:cNvSpPr>
            <a:spLocks noChangeArrowheads="1"/>
          </p:cNvSpPr>
          <p:nvPr>
            <p:custDataLst>
              <p:tags r:id="rId6"/>
            </p:custDataLst>
          </p:nvPr>
        </p:nvSpPr>
        <p:spPr bwMode="auto">
          <a:xfrm>
            <a:off x="1336477" y="5841631"/>
            <a:ext cx="8018859" cy="55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22746" tIns="0" rIns="0" bIns="55687"/>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Aft>
                <a:spcPct val="0"/>
              </a:spcAft>
              <a:buSzPct val="100000"/>
              <a:buNone/>
            </a:pPr>
            <a:endParaRPr lang="en-US" altLang="en-US" sz="965">
              <a:solidFill>
                <a:srgbClr val="000000"/>
              </a:solidFill>
              <a:latin typeface="Helvetica" pitchFamily="2" charset="0"/>
              <a:cs typeface="Arial"/>
            </a:endParaRPr>
          </a:p>
        </p:txBody>
      </p:sp>
      <p:sp>
        <p:nvSpPr>
          <p:cNvPr id="14344" name="TextBox 11">
            <a:extLst>
              <a:ext uri="{FF2B5EF4-FFF2-40B4-BE49-F238E27FC236}">
                <a16:creationId xmlns:a16="http://schemas.microsoft.com/office/drawing/2014/main" id="{47564653-1EF6-544C-8831-36182F62D2BB}"/>
              </a:ext>
            </a:extLst>
          </p:cNvPr>
          <p:cNvSpPr>
            <a:spLocks noChangeArrowheads="1"/>
          </p:cNvSpPr>
          <p:nvPr>
            <p:custDataLst>
              <p:tags r:id="rId7"/>
            </p:custDataLst>
          </p:nvPr>
        </p:nvSpPr>
        <p:spPr bwMode="auto">
          <a:xfrm>
            <a:off x="1336477" y="5604963"/>
            <a:ext cx="8018859" cy="20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22746" tIns="0" rIns="0" bIns="55687"/>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SzPct val="100000"/>
              <a:buNone/>
            </a:pPr>
            <a:endParaRPr lang="en-US" altLang="en-US" sz="965" b="1">
              <a:solidFill>
                <a:srgbClr val="000000"/>
              </a:solidFill>
              <a:latin typeface="Helvetica" pitchFamily="2" charset="0"/>
              <a:cs typeface="Arial"/>
            </a:endParaRPr>
          </a:p>
        </p:txBody>
      </p:sp>
      <p:pic>
        <p:nvPicPr>
          <p:cNvPr id="14345" name="Picture 5" descr="AACR: American Association for Cancer Research">
            <a:extLst>
              <a:ext uri="{FF2B5EF4-FFF2-40B4-BE49-F238E27FC236}">
                <a16:creationId xmlns:a16="http://schemas.microsoft.com/office/drawing/2014/main" id="{78ADBBB0-664D-A04B-840D-FFD75BEEE160}"/>
              </a:ext>
            </a:extLst>
          </p:cNvPr>
          <p:cNvPicPr>
            <a:picLocks noChangeAspect="1" noChangeArrowheads="1"/>
          </p:cNvPicPr>
          <p:nvPr>
            <p:custDataLst>
              <p:tags r:id="rId8"/>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174558" y="1038785"/>
            <a:ext cx="3042419" cy="33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6" name="New picture">
            <a:extLst>
              <a:ext uri="{FF2B5EF4-FFF2-40B4-BE49-F238E27FC236}">
                <a16:creationId xmlns:a16="http://schemas.microsoft.com/office/drawing/2014/main" id="{B57AC655-F52B-C841-886F-E11460768664}"/>
              </a:ext>
            </a:extLst>
          </p:cNvPr>
          <p:cNvPicPr>
            <a:picLocks noChangeAspect="1" noChangeArrowheads="1"/>
          </p:cNvPicPr>
          <p:nvPr>
            <p:custDataLst>
              <p:tags r:id="rId9"/>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3679750" y="1944919"/>
            <a:ext cx="5682548" cy="430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3" name="Immagine 2">
            <a:extLst>
              <a:ext uri="{FF2B5EF4-FFF2-40B4-BE49-F238E27FC236}">
                <a16:creationId xmlns:a16="http://schemas.microsoft.com/office/drawing/2014/main" id="{7E9356CA-F21F-D243-A46C-28A3E692839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9616399">
            <a:off x="411514" y="2955886"/>
            <a:ext cx="4193195" cy="1863642"/>
          </a:xfrm>
          <a:prstGeom prst="rect">
            <a:avLst/>
          </a:prstGeom>
        </p:spPr>
      </p:pic>
      <p:sp>
        <p:nvSpPr>
          <p:cNvPr id="4" name="CasellaDiTesto 3">
            <a:extLst>
              <a:ext uri="{FF2B5EF4-FFF2-40B4-BE49-F238E27FC236}">
                <a16:creationId xmlns:a16="http://schemas.microsoft.com/office/drawing/2014/main" id="{2D115968-F210-AF4A-8A6B-777E4BB0A9D4}"/>
              </a:ext>
            </a:extLst>
          </p:cNvPr>
          <p:cNvSpPr txBox="1"/>
          <p:nvPr/>
        </p:nvSpPr>
        <p:spPr>
          <a:xfrm>
            <a:off x="1326732" y="5707288"/>
            <a:ext cx="1227644" cy="578363"/>
          </a:xfrm>
          <a:prstGeom prst="rect">
            <a:avLst/>
          </a:prstGeom>
          <a:noFill/>
        </p:spPr>
        <p:txBody>
          <a:bodyPr wrap="none" rtlCol="0">
            <a:spAutoFit/>
          </a:bodyPr>
          <a:lstStyle/>
          <a:p>
            <a:r>
              <a:rPr lang="en-US" sz="1579" dirty="0"/>
              <a:t>COMFORT-I</a:t>
            </a:r>
          </a:p>
          <a:p>
            <a:r>
              <a:rPr lang="en-US" sz="1579" dirty="0"/>
              <a:t>COMFORT-II </a:t>
            </a:r>
          </a:p>
        </p:txBody>
      </p:sp>
    </p:spTree>
    <p:extLst>
      <p:ext uri="{BB962C8B-B14F-4D97-AF65-F5344CB8AC3E}">
        <p14:creationId xmlns:p14="http://schemas.microsoft.com/office/powerpoint/2010/main" val="302076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9ED43E5-EC32-7D41-B28A-69A0FCD850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6" y="801109"/>
            <a:ext cx="7596159" cy="4272839"/>
          </a:xfrm>
          <a:prstGeom prst="rect">
            <a:avLst/>
          </a:prstGeom>
        </p:spPr>
      </p:pic>
      <p:pic>
        <p:nvPicPr>
          <p:cNvPr id="4" name="Immagine 3">
            <a:extLst>
              <a:ext uri="{FF2B5EF4-FFF2-40B4-BE49-F238E27FC236}">
                <a16:creationId xmlns:a16="http://schemas.microsoft.com/office/drawing/2014/main" id="{2DD58A29-2586-D84C-8C7B-66FA36DC50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616399">
            <a:off x="6544191" y="2886082"/>
            <a:ext cx="4193195" cy="1863642"/>
          </a:xfrm>
          <a:prstGeom prst="rect">
            <a:avLst/>
          </a:prstGeom>
        </p:spPr>
      </p:pic>
      <p:sp>
        <p:nvSpPr>
          <p:cNvPr id="5" name="CasellaDiTesto 4">
            <a:extLst>
              <a:ext uri="{FF2B5EF4-FFF2-40B4-BE49-F238E27FC236}">
                <a16:creationId xmlns:a16="http://schemas.microsoft.com/office/drawing/2014/main" id="{6798CB8C-38F6-D842-BEE3-3DBDFA8C726A}"/>
              </a:ext>
            </a:extLst>
          </p:cNvPr>
          <p:cNvSpPr txBox="1"/>
          <p:nvPr/>
        </p:nvSpPr>
        <p:spPr>
          <a:xfrm>
            <a:off x="8746151" y="1332220"/>
            <a:ext cx="825867" cy="470257"/>
          </a:xfrm>
          <a:prstGeom prst="rect">
            <a:avLst/>
          </a:prstGeom>
          <a:noFill/>
        </p:spPr>
        <p:txBody>
          <a:bodyPr wrap="none" rtlCol="0">
            <a:spAutoFit/>
          </a:bodyPr>
          <a:lstStyle/>
          <a:p>
            <a:r>
              <a:rPr lang="en-US" sz="2456" b="1" dirty="0"/>
              <a:t>2023</a:t>
            </a:r>
          </a:p>
        </p:txBody>
      </p:sp>
      <p:sp>
        <p:nvSpPr>
          <p:cNvPr id="6" name="Rettangolo 5">
            <a:extLst>
              <a:ext uri="{FF2B5EF4-FFF2-40B4-BE49-F238E27FC236}">
                <a16:creationId xmlns:a16="http://schemas.microsoft.com/office/drawing/2014/main" id="{3C0DA5ED-3092-F547-B2D6-A1D5112C2651}"/>
              </a:ext>
            </a:extLst>
          </p:cNvPr>
          <p:cNvSpPr/>
          <p:nvPr/>
        </p:nvSpPr>
        <p:spPr>
          <a:xfrm>
            <a:off x="55946" y="5316902"/>
            <a:ext cx="7222878" cy="1307409"/>
          </a:xfrm>
          <a:prstGeom prst="rect">
            <a:avLst/>
          </a:prstGeom>
        </p:spPr>
        <p:txBody>
          <a:bodyPr wrap="square">
            <a:spAutoFit/>
          </a:bodyPr>
          <a:lstStyle/>
          <a:p>
            <a:r>
              <a:rPr lang="it-IT" sz="1579" dirty="0" err="1">
                <a:solidFill>
                  <a:srgbClr val="222222"/>
                </a:solidFill>
                <a:latin typeface="Helvetica" pitchFamily="2" charset="0"/>
              </a:rPr>
              <a:t>based</a:t>
            </a:r>
            <a:r>
              <a:rPr lang="it-IT" sz="1579" dirty="0">
                <a:solidFill>
                  <a:srgbClr val="222222"/>
                </a:solidFill>
                <a:latin typeface="Helvetica" pitchFamily="2" charset="0"/>
              </a:rPr>
              <a:t> on data from the </a:t>
            </a:r>
            <a:r>
              <a:rPr lang="it-IT" sz="1579" dirty="0" err="1">
                <a:solidFill>
                  <a:srgbClr val="222222"/>
                </a:solidFill>
                <a:latin typeface="Helvetica" pitchFamily="2" charset="0"/>
              </a:rPr>
              <a:t>Phase</a:t>
            </a:r>
            <a:r>
              <a:rPr lang="it-IT" sz="1579" dirty="0">
                <a:solidFill>
                  <a:srgbClr val="222222"/>
                </a:solidFill>
                <a:latin typeface="Helvetica" pitchFamily="2" charset="0"/>
              </a:rPr>
              <a:t> III MOMENTUM trial, </a:t>
            </a:r>
            <a:r>
              <a:rPr lang="it-IT" sz="1579" dirty="0" err="1">
                <a:solidFill>
                  <a:srgbClr val="222222"/>
                </a:solidFill>
                <a:latin typeface="Helvetica" pitchFamily="2" charset="0"/>
              </a:rPr>
              <a:t>which</a:t>
            </a:r>
            <a:r>
              <a:rPr lang="it-IT" sz="1579" dirty="0">
                <a:solidFill>
                  <a:srgbClr val="222222"/>
                </a:solidFill>
                <a:latin typeface="Helvetica" pitchFamily="2" charset="0"/>
              </a:rPr>
              <a:t> </a:t>
            </a:r>
            <a:r>
              <a:rPr lang="it-IT" sz="1579" dirty="0" err="1">
                <a:solidFill>
                  <a:srgbClr val="222222"/>
                </a:solidFill>
                <a:latin typeface="Helvetica" pitchFamily="2" charset="0"/>
              </a:rPr>
              <a:t>showed</a:t>
            </a:r>
            <a:r>
              <a:rPr lang="it-IT" sz="1579" dirty="0">
                <a:solidFill>
                  <a:srgbClr val="222222"/>
                </a:solidFill>
                <a:latin typeface="Helvetica" pitchFamily="2" charset="0"/>
              </a:rPr>
              <a:t> </a:t>
            </a:r>
            <a:r>
              <a:rPr lang="it-IT" sz="1579" dirty="0" err="1">
                <a:solidFill>
                  <a:srgbClr val="FF0000"/>
                </a:solidFill>
                <a:latin typeface="Helvetica" pitchFamily="2" charset="0"/>
              </a:rPr>
              <a:t>significant</a:t>
            </a:r>
            <a:r>
              <a:rPr lang="it-IT" sz="1579" dirty="0">
                <a:solidFill>
                  <a:srgbClr val="FF0000"/>
                </a:solidFill>
                <a:latin typeface="Helvetica" pitchFamily="2" charset="0"/>
              </a:rPr>
              <a:t> treatment </a:t>
            </a:r>
            <a:r>
              <a:rPr lang="it-IT" sz="1579" dirty="0" err="1">
                <a:solidFill>
                  <a:srgbClr val="FF0000"/>
                </a:solidFill>
                <a:latin typeface="Helvetica" pitchFamily="2" charset="0"/>
              </a:rPr>
              <a:t>response</a:t>
            </a:r>
            <a:r>
              <a:rPr lang="it-IT" sz="1579" dirty="0">
                <a:solidFill>
                  <a:srgbClr val="FF0000"/>
                </a:solidFill>
                <a:latin typeface="Helvetica" pitchFamily="2" charset="0"/>
              </a:rPr>
              <a:t> in </a:t>
            </a:r>
            <a:r>
              <a:rPr lang="it-IT" sz="1579" dirty="0" err="1">
                <a:solidFill>
                  <a:srgbClr val="FF0000"/>
                </a:solidFill>
                <a:latin typeface="Helvetica" pitchFamily="2" charset="0"/>
              </a:rPr>
              <a:t>terms</a:t>
            </a:r>
            <a:r>
              <a:rPr lang="it-IT" sz="1579" dirty="0">
                <a:solidFill>
                  <a:srgbClr val="FF0000"/>
                </a:solidFill>
                <a:latin typeface="Helvetica" pitchFamily="2" charset="0"/>
              </a:rPr>
              <a:t> of </a:t>
            </a:r>
            <a:r>
              <a:rPr lang="it-IT" sz="1579" dirty="0" err="1">
                <a:solidFill>
                  <a:srgbClr val="FF0000"/>
                </a:solidFill>
                <a:latin typeface="Helvetica" pitchFamily="2" charset="0"/>
              </a:rPr>
              <a:t>constitutional</a:t>
            </a:r>
            <a:r>
              <a:rPr lang="it-IT" sz="1579" dirty="0">
                <a:solidFill>
                  <a:srgbClr val="FF0000"/>
                </a:solidFill>
                <a:latin typeface="Helvetica" pitchFamily="2" charset="0"/>
              </a:rPr>
              <a:t> </a:t>
            </a:r>
            <a:r>
              <a:rPr lang="it-IT" sz="1579" dirty="0" err="1">
                <a:solidFill>
                  <a:srgbClr val="FF0000"/>
                </a:solidFill>
                <a:latin typeface="Helvetica" pitchFamily="2" charset="0"/>
              </a:rPr>
              <a:t>symptoms</a:t>
            </a:r>
            <a:r>
              <a:rPr lang="it-IT" sz="1579" dirty="0">
                <a:solidFill>
                  <a:srgbClr val="222222"/>
                </a:solidFill>
                <a:latin typeface="Helvetica" pitchFamily="2" charset="0"/>
              </a:rPr>
              <a:t>, </a:t>
            </a:r>
            <a:r>
              <a:rPr lang="it-IT" sz="1579" dirty="0" err="1">
                <a:solidFill>
                  <a:srgbClr val="222222"/>
                </a:solidFill>
                <a:latin typeface="Helvetica" pitchFamily="2" charset="0"/>
              </a:rPr>
              <a:t>splenic</a:t>
            </a:r>
            <a:r>
              <a:rPr lang="it-IT" sz="1579" dirty="0">
                <a:solidFill>
                  <a:srgbClr val="222222"/>
                </a:solidFill>
                <a:latin typeface="Helvetica" pitchFamily="2" charset="0"/>
              </a:rPr>
              <a:t> </a:t>
            </a:r>
            <a:r>
              <a:rPr lang="it-IT" sz="1579" dirty="0" err="1">
                <a:solidFill>
                  <a:srgbClr val="222222"/>
                </a:solidFill>
                <a:latin typeface="Helvetica" pitchFamily="2" charset="0"/>
              </a:rPr>
              <a:t>response</a:t>
            </a:r>
            <a:r>
              <a:rPr lang="it-IT" sz="1579" dirty="0">
                <a:solidFill>
                  <a:srgbClr val="222222"/>
                </a:solidFill>
                <a:latin typeface="Helvetica" pitchFamily="2" charset="0"/>
              </a:rPr>
              <a:t> and </a:t>
            </a:r>
            <a:r>
              <a:rPr lang="it-IT" sz="1579" dirty="0" err="1">
                <a:solidFill>
                  <a:srgbClr val="222222"/>
                </a:solidFill>
                <a:latin typeface="Helvetica" pitchFamily="2" charset="0"/>
              </a:rPr>
              <a:t>transfusion</a:t>
            </a:r>
            <a:r>
              <a:rPr lang="it-IT" sz="1579" dirty="0">
                <a:solidFill>
                  <a:srgbClr val="222222"/>
                </a:solidFill>
                <a:latin typeface="Helvetica" pitchFamily="2" charset="0"/>
              </a:rPr>
              <a:t> </a:t>
            </a:r>
            <a:r>
              <a:rPr lang="it-IT" sz="1579" dirty="0" err="1">
                <a:solidFill>
                  <a:srgbClr val="222222"/>
                </a:solidFill>
                <a:latin typeface="Helvetica" pitchFamily="2" charset="0"/>
              </a:rPr>
              <a:t>independence</a:t>
            </a:r>
            <a:r>
              <a:rPr lang="it-IT" sz="1579" dirty="0">
                <a:solidFill>
                  <a:srgbClr val="222222"/>
                </a:solidFill>
                <a:latin typeface="Helvetica" pitchFamily="2" charset="0"/>
              </a:rPr>
              <a:t>, </a:t>
            </a:r>
            <a:r>
              <a:rPr lang="it-IT" sz="1579" dirty="0" err="1">
                <a:solidFill>
                  <a:srgbClr val="222222"/>
                </a:solidFill>
                <a:latin typeface="Helvetica" pitchFamily="2" charset="0"/>
              </a:rPr>
              <a:t>as</a:t>
            </a:r>
            <a:r>
              <a:rPr lang="it-IT" sz="1579" dirty="0">
                <a:solidFill>
                  <a:srgbClr val="222222"/>
                </a:solidFill>
                <a:latin typeface="Helvetica" pitchFamily="2" charset="0"/>
              </a:rPr>
              <a:t> </a:t>
            </a:r>
            <a:r>
              <a:rPr lang="it-IT" sz="1579" dirty="0" err="1">
                <a:solidFill>
                  <a:srgbClr val="222222"/>
                </a:solidFill>
                <a:latin typeface="Helvetica" pitchFamily="2" charset="0"/>
              </a:rPr>
              <a:t>compared</a:t>
            </a:r>
            <a:r>
              <a:rPr lang="it-IT" sz="1579" dirty="0">
                <a:solidFill>
                  <a:srgbClr val="222222"/>
                </a:solidFill>
                <a:latin typeface="Helvetica" pitchFamily="2" charset="0"/>
              </a:rPr>
              <a:t> with the </a:t>
            </a:r>
            <a:r>
              <a:rPr lang="it-IT" sz="1579" dirty="0" err="1">
                <a:solidFill>
                  <a:srgbClr val="222222"/>
                </a:solidFill>
                <a:latin typeface="Helvetica" pitchFamily="2" charset="0"/>
              </a:rPr>
              <a:t>synthetic</a:t>
            </a:r>
            <a:r>
              <a:rPr lang="it-IT" sz="1579" dirty="0">
                <a:solidFill>
                  <a:srgbClr val="222222"/>
                </a:solidFill>
                <a:latin typeface="Helvetica" pitchFamily="2" charset="0"/>
              </a:rPr>
              <a:t> </a:t>
            </a:r>
            <a:r>
              <a:rPr lang="it-IT" sz="1579" dirty="0" err="1">
                <a:solidFill>
                  <a:srgbClr val="222222"/>
                </a:solidFill>
                <a:latin typeface="Helvetica" pitchFamily="2" charset="0"/>
              </a:rPr>
              <a:t>steroid</a:t>
            </a:r>
            <a:r>
              <a:rPr lang="it-IT" sz="1579" dirty="0">
                <a:solidFill>
                  <a:srgbClr val="222222"/>
                </a:solidFill>
                <a:latin typeface="Helvetica" pitchFamily="2" charset="0"/>
              </a:rPr>
              <a:t> </a:t>
            </a:r>
            <a:r>
              <a:rPr lang="it-IT" sz="1579" dirty="0" err="1">
                <a:solidFill>
                  <a:srgbClr val="222222"/>
                </a:solidFill>
                <a:latin typeface="Helvetica" pitchFamily="2" charset="0"/>
              </a:rPr>
              <a:t>danazol</a:t>
            </a:r>
            <a:r>
              <a:rPr lang="it-IT" sz="1579" dirty="0">
                <a:solidFill>
                  <a:srgbClr val="222222"/>
                </a:solidFill>
                <a:latin typeface="Helvetica" pitchFamily="2" charset="0"/>
              </a:rPr>
              <a:t>. GSK </a:t>
            </a:r>
            <a:r>
              <a:rPr lang="it-IT" sz="1579" dirty="0" err="1">
                <a:solidFill>
                  <a:srgbClr val="222222"/>
                </a:solidFill>
                <a:latin typeface="Helvetica" pitchFamily="2" charset="0"/>
              </a:rPr>
              <a:t>supplemented</a:t>
            </a:r>
            <a:r>
              <a:rPr lang="it-IT" sz="1579" dirty="0">
                <a:solidFill>
                  <a:srgbClr val="222222"/>
                </a:solidFill>
                <a:latin typeface="Helvetica" pitchFamily="2" charset="0"/>
              </a:rPr>
              <a:t> </a:t>
            </a:r>
            <a:r>
              <a:rPr lang="it-IT" sz="1579" dirty="0" err="1">
                <a:solidFill>
                  <a:srgbClr val="222222"/>
                </a:solidFill>
                <a:latin typeface="Helvetica" pitchFamily="2" charset="0"/>
              </a:rPr>
              <a:t>these</a:t>
            </a:r>
            <a:r>
              <a:rPr lang="it-IT" sz="1579" dirty="0">
                <a:solidFill>
                  <a:srgbClr val="222222"/>
                </a:solidFill>
                <a:latin typeface="Helvetica" pitchFamily="2" charset="0"/>
              </a:rPr>
              <a:t> data with </a:t>
            </a:r>
            <a:r>
              <a:rPr lang="it-IT" sz="1579" dirty="0" err="1">
                <a:solidFill>
                  <a:srgbClr val="222222"/>
                </a:solidFill>
                <a:latin typeface="Helvetica" pitchFamily="2" charset="0"/>
              </a:rPr>
              <a:t>results</a:t>
            </a:r>
            <a:r>
              <a:rPr lang="it-IT" sz="1579" dirty="0">
                <a:solidFill>
                  <a:srgbClr val="222222"/>
                </a:solidFill>
                <a:latin typeface="Helvetica" pitchFamily="2" charset="0"/>
              </a:rPr>
              <a:t> from the </a:t>
            </a:r>
            <a:r>
              <a:rPr lang="it-IT" sz="1579" dirty="0" err="1">
                <a:solidFill>
                  <a:srgbClr val="222222"/>
                </a:solidFill>
                <a:latin typeface="Helvetica" pitchFamily="2" charset="0"/>
              </a:rPr>
              <a:t>adult</a:t>
            </a:r>
            <a:r>
              <a:rPr lang="it-IT" sz="1579" dirty="0">
                <a:solidFill>
                  <a:srgbClr val="222222"/>
                </a:solidFill>
                <a:latin typeface="Helvetica" pitchFamily="2" charset="0"/>
              </a:rPr>
              <a:t> </a:t>
            </a:r>
            <a:r>
              <a:rPr lang="it-IT" sz="1579" dirty="0" err="1">
                <a:solidFill>
                  <a:srgbClr val="222222"/>
                </a:solidFill>
                <a:latin typeface="Helvetica" pitchFamily="2" charset="0"/>
              </a:rPr>
              <a:t>subpopulation</a:t>
            </a:r>
            <a:r>
              <a:rPr lang="it-IT" sz="1579" dirty="0">
                <a:solidFill>
                  <a:srgbClr val="222222"/>
                </a:solidFill>
                <a:latin typeface="Helvetica" pitchFamily="2" charset="0"/>
              </a:rPr>
              <a:t> of the </a:t>
            </a:r>
            <a:r>
              <a:rPr lang="it-IT" sz="1579" dirty="0" err="1">
                <a:solidFill>
                  <a:srgbClr val="222222"/>
                </a:solidFill>
                <a:latin typeface="Helvetica" pitchFamily="2" charset="0"/>
              </a:rPr>
              <a:t>Phase</a:t>
            </a:r>
            <a:r>
              <a:rPr lang="it-IT" sz="1579" dirty="0">
                <a:solidFill>
                  <a:srgbClr val="222222"/>
                </a:solidFill>
                <a:latin typeface="Helvetica" pitchFamily="2" charset="0"/>
              </a:rPr>
              <a:t> III SIMPLIFY-1</a:t>
            </a:r>
            <a:endParaRPr lang="en-US" sz="1579" dirty="0"/>
          </a:p>
        </p:txBody>
      </p:sp>
    </p:spTree>
    <p:extLst>
      <p:ext uri="{BB962C8B-B14F-4D97-AF65-F5344CB8AC3E}">
        <p14:creationId xmlns:p14="http://schemas.microsoft.com/office/powerpoint/2010/main" val="348470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1818" y="649164"/>
            <a:ext cx="9267351" cy="955557"/>
          </a:xfrm>
          <a:prstGeom prst="rect">
            <a:avLst/>
          </a:prstGeom>
        </p:spPr>
        <p:txBody>
          <a:bodyPr vert="horz" wrap="square" lIns="0" tIns="10580" rIns="0" bIns="0" rtlCol="0" anchor="ctr">
            <a:spAutoFit/>
          </a:bodyPr>
          <a:lstStyle/>
          <a:p>
            <a:pPr marL="11138">
              <a:lnSpc>
                <a:spcPct val="100000"/>
              </a:lnSpc>
              <a:spcBef>
                <a:spcPts val="83"/>
              </a:spcBef>
            </a:pPr>
            <a:r>
              <a:rPr lang="it-IT" spc="-13" dirty="0"/>
              <a:t>Carico sintomatologico </a:t>
            </a:r>
            <a:r>
              <a:rPr spc="-4" dirty="0"/>
              <a:t>in</a:t>
            </a:r>
            <a:r>
              <a:rPr dirty="0"/>
              <a:t> </a:t>
            </a:r>
            <a:r>
              <a:rPr lang="it-IT" spc="-4" dirty="0"/>
              <a:t>pz</a:t>
            </a:r>
            <a:r>
              <a:rPr spc="-4" dirty="0"/>
              <a:t> </a:t>
            </a:r>
            <a:r>
              <a:rPr lang="it-IT" spc="-13" dirty="0"/>
              <a:t>con policitemia</a:t>
            </a:r>
            <a:r>
              <a:rPr spc="-13" dirty="0"/>
              <a:t> </a:t>
            </a:r>
            <a:r>
              <a:rPr lang="it-IT" spc="-18" dirty="0"/>
              <a:t>trattati</a:t>
            </a:r>
            <a:r>
              <a:rPr spc="13" dirty="0"/>
              <a:t> </a:t>
            </a:r>
            <a:r>
              <a:rPr lang="it-IT" spc="-4" dirty="0"/>
              <a:t>con</a:t>
            </a:r>
            <a:r>
              <a:rPr dirty="0"/>
              <a:t> </a:t>
            </a:r>
            <a:r>
              <a:rPr spc="-18" dirty="0"/>
              <a:t>Ruxo</a:t>
            </a:r>
            <a:r>
              <a:rPr spc="-4" dirty="0"/>
              <a:t> vs</a:t>
            </a:r>
            <a:r>
              <a:rPr spc="-26" dirty="0"/>
              <a:t> </a:t>
            </a:r>
            <a:r>
              <a:rPr spc="-100" dirty="0"/>
              <a:t>BAT</a:t>
            </a:r>
          </a:p>
        </p:txBody>
      </p:sp>
      <p:grpSp>
        <p:nvGrpSpPr>
          <p:cNvPr id="3" name="object 3"/>
          <p:cNvGrpSpPr/>
          <p:nvPr/>
        </p:nvGrpSpPr>
        <p:grpSpPr>
          <a:xfrm>
            <a:off x="176414" y="2087858"/>
            <a:ext cx="10158336" cy="3394094"/>
            <a:chOff x="201168" y="1499616"/>
            <a:chExt cx="11583670" cy="3870325"/>
          </a:xfrm>
        </p:grpSpPr>
        <p:pic>
          <p:nvPicPr>
            <p:cNvPr id="4" name="object 4"/>
            <p:cNvPicPr/>
            <p:nvPr/>
          </p:nvPicPr>
          <p:blipFill>
            <a:blip r:embed="rId2" cstate="screen">
              <a:extLst>
                <a:ext uri="{28A0092B-C50C-407E-A947-70E740481C1C}">
                  <a14:useLocalDpi xmlns:a14="http://schemas.microsoft.com/office/drawing/2010/main"/>
                </a:ext>
              </a:extLst>
            </a:blip>
            <a:stretch>
              <a:fillRect/>
            </a:stretch>
          </p:blipFill>
          <p:spPr>
            <a:xfrm>
              <a:off x="6748272" y="1499616"/>
              <a:ext cx="5036058" cy="3870198"/>
            </a:xfrm>
            <a:prstGeom prst="rect">
              <a:avLst/>
            </a:prstGeom>
          </p:spPr>
        </p:pic>
        <p:pic>
          <p:nvPicPr>
            <p:cNvPr id="5" name="object 5"/>
            <p:cNvPicPr/>
            <p:nvPr/>
          </p:nvPicPr>
          <p:blipFill>
            <a:blip r:embed="rId3" cstate="screen">
              <a:extLst>
                <a:ext uri="{28A0092B-C50C-407E-A947-70E740481C1C}">
                  <a14:useLocalDpi xmlns:a14="http://schemas.microsoft.com/office/drawing/2010/main"/>
                </a:ext>
              </a:extLst>
            </a:blip>
            <a:stretch>
              <a:fillRect/>
            </a:stretch>
          </p:blipFill>
          <p:spPr>
            <a:xfrm>
              <a:off x="6789420" y="1540763"/>
              <a:ext cx="4901183" cy="3735324"/>
            </a:xfrm>
            <a:prstGeom prst="rect">
              <a:avLst/>
            </a:prstGeom>
          </p:spPr>
        </p:pic>
        <p:sp>
          <p:nvSpPr>
            <p:cNvPr id="6" name="object 6"/>
            <p:cNvSpPr/>
            <p:nvPr/>
          </p:nvSpPr>
          <p:spPr>
            <a:xfrm>
              <a:off x="6784594" y="1535937"/>
              <a:ext cx="4911090" cy="3745229"/>
            </a:xfrm>
            <a:custGeom>
              <a:avLst/>
              <a:gdLst/>
              <a:ahLst/>
              <a:cxnLst/>
              <a:rect l="l" t="t" r="r" b="b"/>
              <a:pathLst>
                <a:path w="4911090" h="3745229">
                  <a:moveTo>
                    <a:pt x="0" y="3744849"/>
                  </a:moveTo>
                  <a:lnTo>
                    <a:pt x="4910709" y="3744849"/>
                  </a:lnTo>
                  <a:lnTo>
                    <a:pt x="4910709" y="0"/>
                  </a:lnTo>
                  <a:lnTo>
                    <a:pt x="0" y="0"/>
                  </a:lnTo>
                  <a:lnTo>
                    <a:pt x="0" y="3744849"/>
                  </a:lnTo>
                  <a:close/>
                </a:path>
              </a:pathLst>
            </a:custGeom>
            <a:ln w="9525">
              <a:solidFill>
                <a:srgbClr val="6F2F9F"/>
              </a:solidFill>
            </a:ln>
          </p:spPr>
          <p:txBody>
            <a:bodyPr wrap="square" lIns="0" tIns="0" rIns="0" bIns="0" rtlCol="0"/>
            <a:lstStyle/>
            <a:p>
              <a:pPr defTabSz="801929">
                <a:defRPr/>
              </a:pPr>
              <a:endParaRPr sz="1579">
                <a:solidFill>
                  <a:prstClr val="black"/>
                </a:solidFill>
                <a:latin typeface="Calibri"/>
              </a:endParaRPr>
            </a:p>
          </p:txBody>
        </p:sp>
        <p:pic>
          <p:nvPicPr>
            <p:cNvPr id="7" name="object 7"/>
            <p:cNvPicPr/>
            <p:nvPr/>
          </p:nvPicPr>
          <p:blipFill>
            <a:blip r:embed="rId4" cstate="print"/>
            <a:stretch>
              <a:fillRect/>
            </a:stretch>
          </p:blipFill>
          <p:spPr>
            <a:xfrm>
              <a:off x="201168" y="1591055"/>
              <a:ext cx="6572250" cy="3431286"/>
            </a:xfrm>
            <a:prstGeom prst="rect">
              <a:avLst/>
            </a:prstGeom>
          </p:spPr>
        </p:pic>
        <p:pic>
          <p:nvPicPr>
            <p:cNvPr id="8" name="object 8"/>
            <p:cNvPicPr/>
            <p:nvPr/>
          </p:nvPicPr>
          <p:blipFill>
            <a:blip r:embed="rId5" cstate="print"/>
            <a:stretch>
              <a:fillRect/>
            </a:stretch>
          </p:blipFill>
          <p:spPr>
            <a:xfrm>
              <a:off x="406908" y="1796795"/>
              <a:ext cx="5966460" cy="2825496"/>
            </a:xfrm>
            <a:prstGeom prst="rect">
              <a:avLst/>
            </a:prstGeom>
          </p:spPr>
        </p:pic>
        <p:sp>
          <p:nvSpPr>
            <p:cNvPr id="9" name="object 9"/>
            <p:cNvSpPr/>
            <p:nvPr/>
          </p:nvSpPr>
          <p:spPr>
            <a:xfrm>
              <a:off x="402145" y="1791970"/>
              <a:ext cx="5975985" cy="2835275"/>
            </a:xfrm>
            <a:custGeom>
              <a:avLst/>
              <a:gdLst/>
              <a:ahLst/>
              <a:cxnLst/>
              <a:rect l="l" t="t" r="r" b="b"/>
              <a:pathLst>
                <a:path w="5975985" h="2835275">
                  <a:moveTo>
                    <a:pt x="0" y="2835021"/>
                  </a:moveTo>
                  <a:lnTo>
                    <a:pt x="5975985" y="2835021"/>
                  </a:lnTo>
                  <a:lnTo>
                    <a:pt x="5975985" y="0"/>
                  </a:lnTo>
                  <a:lnTo>
                    <a:pt x="0" y="0"/>
                  </a:lnTo>
                  <a:lnTo>
                    <a:pt x="0" y="2835021"/>
                  </a:lnTo>
                  <a:close/>
                </a:path>
              </a:pathLst>
            </a:custGeom>
            <a:ln w="9525">
              <a:solidFill>
                <a:srgbClr val="6F2F9F"/>
              </a:solidFill>
            </a:ln>
          </p:spPr>
          <p:txBody>
            <a:bodyPr wrap="square" lIns="0" tIns="0" rIns="0" bIns="0" rtlCol="0"/>
            <a:lstStyle/>
            <a:p>
              <a:pPr defTabSz="801929">
                <a:defRPr/>
              </a:pPr>
              <a:endParaRPr sz="1579">
                <a:solidFill>
                  <a:prstClr val="black"/>
                </a:solidFill>
                <a:latin typeface="Calibri"/>
              </a:endParaRPr>
            </a:p>
          </p:txBody>
        </p:sp>
      </p:grpSp>
      <p:sp>
        <p:nvSpPr>
          <p:cNvPr id="10" name="object 10"/>
          <p:cNvSpPr txBox="1"/>
          <p:nvPr/>
        </p:nvSpPr>
        <p:spPr>
          <a:xfrm>
            <a:off x="3612733" y="6908207"/>
            <a:ext cx="6721572" cy="227814"/>
          </a:xfrm>
          <a:prstGeom prst="rect">
            <a:avLst/>
          </a:prstGeom>
        </p:spPr>
        <p:txBody>
          <a:bodyPr vert="horz" wrap="square" lIns="0" tIns="12251" rIns="0" bIns="0" rtlCol="0">
            <a:spAutoFit/>
          </a:bodyPr>
          <a:lstStyle/>
          <a:p>
            <a:pPr marL="11138" defTabSz="801929">
              <a:spcBef>
                <a:spcPts val="96"/>
              </a:spcBef>
              <a:defRPr/>
            </a:pPr>
            <a:r>
              <a:rPr sz="1400" b="1" dirty="0">
                <a:latin typeface="Calibri"/>
                <a:cs typeface="Calibri"/>
              </a:rPr>
              <a:t>Vanucchi</a:t>
            </a:r>
            <a:r>
              <a:rPr sz="1400" b="1" spc="-48" dirty="0">
                <a:latin typeface="Calibri"/>
                <a:cs typeface="Calibri"/>
              </a:rPr>
              <a:t> </a:t>
            </a:r>
            <a:r>
              <a:rPr sz="1400" b="1" dirty="0">
                <a:latin typeface="Calibri"/>
                <a:cs typeface="Calibri"/>
              </a:rPr>
              <a:t>et</a:t>
            </a:r>
            <a:r>
              <a:rPr sz="1400" b="1" spc="-18" dirty="0">
                <a:latin typeface="Calibri"/>
                <a:cs typeface="Calibri"/>
              </a:rPr>
              <a:t> </a:t>
            </a:r>
            <a:r>
              <a:rPr sz="1400" b="1" spc="-4" dirty="0">
                <a:latin typeface="Calibri"/>
                <a:cs typeface="Calibri"/>
              </a:rPr>
              <a:t>al,NEJM, 2015,</a:t>
            </a:r>
            <a:r>
              <a:rPr sz="1400" b="1" spc="31" dirty="0">
                <a:latin typeface="Calibri"/>
                <a:cs typeface="Calibri"/>
              </a:rPr>
              <a:t> </a:t>
            </a:r>
            <a:r>
              <a:rPr sz="1400" b="1" dirty="0">
                <a:latin typeface="Calibri"/>
                <a:cs typeface="Calibri"/>
              </a:rPr>
              <a:t>372:426-35.</a:t>
            </a:r>
            <a:r>
              <a:rPr sz="1400" b="1" spc="22" dirty="0">
                <a:latin typeface="Calibri"/>
                <a:cs typeface="Calibri"/>
              </a:rPr>
              <a:t> </a:t>
            </a:r>
            <a:r>
              <a:rPr sz="1400" b="1" dirty="0">
                <a:latin typeface="Calibri"/>
                <a:cs typeface="Calibri"/>
              </a:rPr>
              <a:t>Curto-Garcia</a:t>
            </a:r>
            <a:r>
              <a:rPr sz="1400" b="1" spc="-79" dirty="0">
                <a:latin typeface="Calibri"/>
                <a:cs typeface="Calibri"/>
              </a:rPr>
              <a:t> </a:t>
            </a:r>
            <a:r>
              <a:rPr sz="1400" b="1" spc="4" dirty="0">
                <a:latin typeface="Calibri"/>
                <a:cs typeface="Calibri"/>
              </a:rPr>
              <a:t>N</a:t>
            </a:r>
            <a:r>
              <a:rPr sz="1400" b="1" spc="26" dirty="0">
                <a:latin typeface="Calibri"/>
                <a:cs typeface="Calibri"/>
              </a:rPr>
              <a:t> </a:t>
            </a:r>
            <a:r>
              <a:rPr sz="1400" b="1" dirty="0">
                <a:latin typeface="Calibri"/>
                <a:cs typeface="Calibri"/>
              </a:rPr>
              <a:t>et</a:t>
            </a:r>
            <a:r>
              <a:rPr sz="1400" b="1" spc="-18" dirty="0">
                <a:latin typeface="Calibri"/>
                <a:cs typeface="Calibri"/>
              </a:rPr>
              <a:t> </a:t>
            </a:r>
            <a:r>
              <a:rPr sz="1400" b="1" spc="-9" dirty="0">
                <a:latin typeface="Calibri"/>
                <a:cs typeface="Calibri"/>
              </a:rPr>
              <a:t>al.</a:t>
            </a:r>
            <a:r>
              <a:rPr sz="1400" b="1" spc="26" dirty="0">
                <a:latin typeface="Calibri"/>
                <a:cs typeface="Calibri"/>
              </a:rPr>
              <a:t> </a:t>
            </a:r>
            <a:r>
              <a:rPr sz="1400" b="1" dirty="0">
                <a:latin typeface="Calibri"/>
                <a:cs typeface="Calibri"/>
              </a:rPr>
              <a:t>HemaSphere.</a:t>
            </a:r>
            <a:r>
              <a:rPr sz="1400" b="1" spc="-39" dirty="0">
                <a:latin typeface="Calibri"/>
                <a:cs typeface="Calibri"/>
              </a:rPr>
              <a:t> </a:t>
            </a:r>
            <a:r>
              <a:rPr sz="1400" b="1" dirty="0">
                <a:latin typeface="Calibri"/>
                <a:cs typeface="Calibri"/>
              </a:rPr>
              <a:t>2019;3</a:t>
            </a:r>
            <a:r>
              <a:rPr sz="1400" b="1" spc="26" dirty="0">
                <a:latin typeface="Calibri"/>
                <a:cs typeface="Calibri"/>
              </a:rPr>
              <a:t> </a:t>
            </a:r>
            <a:r>
              <a:rPr sz="1400" b="1" spc="-4" dirty="0">
                <a:latin typeface="Calibri"/>
                <a:cs typeface="Calibri"/>
              </a:rPr>
              <a:t>(S1):740.</a:t>
            </a:r>
            <a:endParaRPr sz="1400" b="1" dirty="0">
              <a:latin typeface="Calibri"/>
              <a:cs typeface="Calibri"/>
            </a:endParaRPr>
          </a:p>
        </p:txBody>
      </p:sp>
    </p:spTree>
    <p:extLst>
      <p:ext uri="{BB962C8B-B14F-4D97-AF65-F5344CB8AC3E}">
        <p14:creationId xmlns:p14="http://schemas.microsoft.com/office/powerpoint/2010/main" val="2612967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3C8754B-AF5E-4844-9FB2-EB79A32225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0961" y="188303"/>
            <a:ext cx="7821827" cy="6793894"/>
          </a:xfrm>
          <a:prstGeom prst="rect">
            <a:avLst/>
          </a:prstGeom>
        </p:spPr>
      </p:pic>
    </p:spTree>
    <p:extLst>
      <p:ext uri="{BB962C8B-B14F-4D97-AF65-F5344CB8AC3E}">
        <p14:creationId xmlns:p14="http://schemas.microsoft.com/office/powerpoint/2010/main" val="535866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809639" y="2453737"/>
            <a:ext cx="6944458" cy="1376339"/>
            <a:chOff x="-621798" y="244020"/>
            <a:chExt cx="10558462" cy="1931650"/>
          </a:xfrm>
          <a:solidFill>
            <a:schemeClr val="bg1">
              <a:lumMod val="95000"/>
            </a:schemeClr>
          </a:solidFill>
        </p:grpSpPr>
        <p:sp>
          <p:nvSpPr>
            <p:cNvPr id="11" name="Rettangolo arrotondato 10"/>
            <p:cNvSpPr/>
            <p:nvPr/>
          </p:nvSpPr>
          <p:spPr bwMode="auto">
            <a:xfrm>
              <a:off x="-621798" y="244020"/>
              <a:ext cx="10558462" cy="1931650"/>
            </a:xfrm>
            <a:prstGeom prst="roundRect">
              <a:avLst>
                <a:gd name="adj" fmla="val 4001"/>
              </a:avLst>
            </a:prstGeom>
            <a:grpFill/>
            <a:ln w="22225" cap="flat" cmpd="sng" algn="ctr">
              <a:noFill/>
              <a:prstDash val="solid"/>
              <a:round/>
              <a:headEnd type="none" w="med" len="med"/>
              <a:tailEnd type="none" w="med" len="med"/>
            </a:ln>
            <a:effectLst>
              <a:outerShdw blurRad="50800" dist="38100" dir="2700000" algn="tl" rotWithShape="0">
                <a:srgbClr val="002060">
                  <a:alpha val="40000"/>
                </a:srgbClr>
              </a:outerShdw>
            </a:effectLst>
          </p:spPr>
          <p:txBody>
            <a:bodyPr vert="horz" wrap="square" lIns="60141" tIns="30071" rIns="60141" bIns="30071" numCol="1" rtlCol="0" anchor="ctr" anchorCtr="0" compatLnSpc="1">
              <a:prstTxWarp prst="textNoShape">
                <a:avLst/>
              </a:prstTxWarp>
            </a:bodyPr>
            <a:lstStyle/>
            <a:p>
              <a:pPr algn="ctr"/>
              <a:endParaRPr lang="en-US" sz="1579" dirty="0">
                <a:solidFill>
                  <a:srgbClr val="002060"/>
                </a:solidFill>
              </a:endParaRPr>
            </a:p>
          </p:txBody>
        </p:sp>
        <p:sp>
          <p:nvSpPr>
            <p:cNvPr id="14" name="Rectangle 4"/>
            <p:cNvSpPr>
              <a:spLocks noChangeArrowheads="1"/>
            </p:cNvSpPr>
            <p:nvPr/>
          </p:nvSpPr>
          <p:spPr bwMode="auto">
            <a:xfrm>
              <a:off x="-255842" y="501767"/>
              <a:ext cx="9660047" cy="1323134"/>
            </a:xfrm>
            <a:prstGeom prst="rect">
              <a:avLst/>
            </a:prstGeom>
            <a:grpFill/>
            <a:ln w="9525">
              <a:noFill/>
              <a:miter lim="800000"/>
              <a:headEnd/>
              <a:tailEnd/>
            </a:ln>
          </p:spPr>
          <p:txBody>
            <a:bodyPr wrap="square" anchor="ctr">
              <a:spAutoFit/>
            </a:bodyPr>
            <a:lstStyle/>
            <a:p>
              <a:pPr algn="ctr"/>
              <a:r>
                <a:rPr lang="en-US" sz="1842" b="1" dirty="0">
                  <a:solidFill>
                    <a:srgbClr val="FF0000"/>
                  </a:solidFill>
                </a:rPr>
                <a:t>P</a:t>
              </a:r>
              <a:r>
                <a:rPr lang="en-US" sz="1842" b="1" dirty="0"/>
                <a:t>atient-</a:t>
              </a:r>
              <a:r>
                <a:rPr lang="en-US" sz="1842" b="1" dirty="0">
                  <a:solidFill>
                    <a:srgbClr val="FF0000"/>
                  </a:solidFill>
                </a:rPr>
                <a:t>R</a:t>
              </a:r>
              <a:r>
                <a:rPr lang="en-US" sz="1842" b="1" dirty="0"/>
                <a:t>eported </a:t>
              </a:r>
              <a:r>
                <a:rPr lang="en-US" sz="1842" b="1" dirty="0">
                  <a:solidFill>
                    <a:srgbClr val="FF0000"/>
                  </a:solidFill>
                </a:rPr>
                <a:t>O</a:t>
              </a:r>
              <a:r>
                <a:rPr lang="en-US" sz="1842" b="1" dirty="0"/>
                <a:t>utcomes in </a:t>
              </a:r>
              <a:r>
                <a:rPr lang="en-US" sz="1842" b="1" dirty="0" err="1">
                  <a:solidFill>
                    <a:srgbClr val="FF0000"/>
                  </a:solidFill>
                </a:rPr>
                <a:t>PH</a:t>
              </a:r>
              <a:r>
                <a:rPr lang="en-US" sz="1842" b="1" dirty="0" err="1"/>
                <a:t>iladelphia-n</a:t>
              </a:r>
              <a:r>
                <a:rPr lang="en-US" sz="1842" b="1" dirty="0" err="1">
                  <a:solidFill>
                    <a:srgbClr val="FF0000"/>
                  </a:solidFill>
                </a:rPr>
                <a:t>E</a:t>
              </a:r>
              <a:r>
                <a:rPr lang="en-US" sz="1842" b="1" dirty="0" err="1"/>
                <a:t>gative</a:t>
              </a:r>
              <a:r>
                <a:rPr lang="en-US" sz="1842" b="1" dirty="0"/>
                <a:t> </a:t>
              </a:r>
              <a:r>
                <a:rPr lang="en-US" sz="1842" b="1" dirty="0">
                  <a:solidFill>
                    <a:srgbClr val="FF0000"/>
                  </a:solidFill>
                </a:rPr>
                <a:t>C</a:t>
              </a:r>
              <a:r>
                <a:rPr lang="en-US" sz="1842" b="1" dirty="0"/>
                <a:t>ytogenetic </a:t>
              </a:r>
              <a:r>
                <a:rPr lang="en-US" sz="1842" b="1" dirty="0" err="1"/>
                <a:t>m</a:t>
              </a:r>
              <a:r>
                <a:rPr lang="en-US" sz="1842" b="1" dirty="0" err="1">
                  <a:solidFill>
                    <a:srgbClr val="FF0000"/>
                  </a:solidFill>
                </a:rPr>
                <a:t>Y</a:t>
              </a:r>
              <a:r>
                <a:rPr lang="en-US" sz="1842" b="1" dirty="0" err="1"/>
                <a:t>eloproliferative</a:t>
              </a:r>
              <a:r>
                <a:rPr lang="en-US" sz="1842" b="1" dirty="0"/>
                <a:t> neoplasms (</a:t>
              </a:r>
              <a:r>
                <a:rPr lang="en-US" sz="1842" b="1" dirty="0">
                  <a:solidFill>
                    <a:srgbClr val="FF0000"/>
                  </a:solidFill>
                </a:rPr>
                <a:t>PROPHECY</a:t>
              </a:r>
              <a:r>
                <a:rPr lang="en-US" sz="1842" b="1" dirty="0"/>
                <a:t>). </a:t>
              </a:r>
            </a:p>
            <a:p>
              <a:pPr algn="ctr"/>
              <a:r>
                <a:rPr lang="en-US" sz="1842" b="1" dirty="0"/>
                <a:t>A GIMEMA observational registry for Italian MPN patients</a:t>
              </a:r>
              <a:endParaRPr lang="it-IT" sz="1842" b="1" dirty="0"/>
            </a:p>
          </p:txBody>
        </p:sp>
      </p:grpSp>
      <p:sp>
        <p:nvSpPr>
          <p:cNvPr id="2" name="AutoShape 2" descr="Risultati immagini per NIH"/>
          <p:cNvSpPr>
            <a:spLocks noChangeAspect="1" noChangeArrowheads="1"/>
          </p:cNvSpPr>
          <p:nvPr/>
        </p:nvSpPr>
        <p:spPr bwMode="auto">
          <a:xfrm>
            <a:off x="2339930" y="2721667"/>
            <a:ext cx="200471" cy="2004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141" tIns="30071" rIns="60141" bIns="30071" numCol="1" anchor="t" anchorCtr="0" compatLnSpc="1">
            <a:prstTxWarp prst="textNoShape">
              <a:avLst/>
            </a:prstTxWarp>
          </a:bodyPr>
          <a:lstStyle/>
          <a:p>
            <a:endParaRPr lang="it-IT" sz="1184"/>
          </a:p>
        </p:txBody>
      </p:sp>
      <p:pic>
        <p:nvPicPr>
          <p:cNvPr id="1032" name="Picture 8" descr="Risultati immagini per fondazione gimema"/>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697537" y="1879194"/>
            <a:ext cx="2480750" cy="453707"/>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38717419-7734-9C45-8110-C968D0DAD5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53575" y="3906132"/>
            <a:ext cx="5807680" cy="2238084"/>
          </a:xfrm>
          <a:prstGeom prst="rect">
            <a:avLst/>
          </a:prstGeom>
        </p:spPr>
      </p:pic>
      <p:sp>
        <p:nvSpPr>
          <p:cNvPr id="9" name="Titolo 1">
            <a:extLst>
              <a:ext uri="{FF2B5EF4-FFF2-40B4-BE49-F238E27FC236}">
                <a16:creationId xmlns:a16="http://schemas.microsoft.com/office/drawing/2014/main" id="{E527662F-5C2B-C045-BE8B-D76FA7EBFE57}"/>
              </a:ext>
            </a:extLst>
          </p:cNvPr>
          <p:cNvSpPr txBox="1">
            <a:spLocks/>
          </p:cNvSpPr>
          <p:nvPr/>
        </p:nvSpPr>
        <p:spPr>
          <a:xfrm>
            <a:off x="671639" y="948819"/>
            <a:ext cx="8358276" cy="719074"/>
          </a:xfrm>
          <a:prstGeom prst="rect">
            <a:avLst/>
          </a:prstGeom>
        </p:spPr>
        <p:txBody>
          <a:bodyPr vert="horz" lIns="91440" tIns="45720" rIns="91440" bIns="45720" rtlCol="0" anchor="b">
            <a:noAutofit/>
          </a:bodyPr>
          <a:lstStyle>
            <a:lvl1pPr algn="ctr" defTabSz="801929" rtl="0" eaLnBrk="1" latinLnBrk="0" hangingPunct="1">
              <a:lnSpc>
                <a:spcPct val="90000"/>
              </a:lnSpc>
              <a:spcBef>
                <a:spcPct val="0"/>
              </a:spcBef>
              <a:buNone/>
              <a:defRPr sz="5262" kern="1200">
                <a:solidFill>
                  <a:srgbClr val="002060"/>
                </a:solidFill>
                <a:latin typeface="+mn-lt"/>
                <a:ea typeface="+mj-ea"/>
                <a:cs typeface="+mj-cs"/>
              </a:defRPr>
            </a:lvl1pPr>
          </a:lstStyle>
          <a:p>
            <a:r>
              <a:rPr lang="it-IT" sz="2105" dirty="0"/>
              <a:t>PROTOCOLLO PROPHECY: </a:t>
            </a:r>
          </a:p>
          <a:p>
            <a:r>
              <a:rPr lang="it-IT" sz="2105" dirty="0"/>
              <a:t>registro osservazionale di qualità della vita in pazienti italiani con SMC</a:t>
            </a:r>
          </a:p>
        </p:txBody>
      </p:sp>
      <p:sp>
        <p:nvSpPr>
          <p:cNvPr id="10" name="Titolo 1">
            <a:extLst>
              <a:ext uri="{FF2B5EF4-FFF2-40B4-BE49-F238E27FC236}">
                <a16:creationId xmlns:a16="http://schemas.microsoft.com/office/drawing/2014/main" id="{1E906665-F384-E741-9F93-07FBBC96F822}"/>
              </a:ext>
            </a:extLst>
          </p:cNvPr>
          <p:cNvSpPr txBox="1">
            <a:spLocks/>
          </p:cNvSpPr>
          <p:nvPr/>
        </p:nvSpPr>
        <p:spPr>
          <a:xfrm>
            <a:off x="548909" y="6491334"/>
            <a:ext cx="8358276" cy="719074"/>
          </a:xfrm>
          <a:prstGeom prst="rect">
            <a:avLst/>
          </a:prstGeom>
        </p:spPr>
        <p:txBody>
          <a:bodyPr vert="horz" lIns="91440" tIns="45720" rIns="91440" bIns="45720" rtlCol="0" anchor="b">
            <a:noAutofit/>
          </a:bodyPr>
          <a:lstStyle>
            <a:lvl1pPr algn="ctr" defTabSz="801929" rtl="0" eaLnBrk="1" latinLnBrk="0" hangingPunct="1">
              <a:lnSpc>
                <a:spcPct val="90000"/>
              </a:lnSpc>
              <a:spcBef>
                <a:spcPct val="0"/>
              </a:spcBef>
              <a:buNone/>
              <a:defRPr sz="5262" kern="1200">
                <a:solidFill>
                  <a:srgbClr val="002060"/>
                </a:solidFill>
                <a:latin typeface="+mn-lt"/>
                <a:ea typeface="+mj-ea"/>
                <a:cs typeface="+mj-cs"/>
              </a:defRPr>
            </a:lvl1pPr>
          </a:lstStyle>
          <a:p>
            <a:r>
              <a:rPr lang="it-IT" sz="2105" dirty="0"/>
              <a:t>Numero di centri aderenti=44</a:t>
            </a:r>
          </a:p>
        </p:txBody>
      </p:sp>
    </p:spTree>
    <p:extLst>
      <p:ext uri="{BB962C8B-B14F-4D97-AF65-F5344CB8AC3E}">
        <p14:creationId xmlns:p14="http://schemas.microsoft.com/office/powerpoint/2010/main" val="1484672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C4254618-346C-F2D3-BFD0-C4558C65A922}"/>
              </a:ext>
            </a:extLst>
          </p:cNvPr>
          <p:cNvGrpSpPr/>
          <p:nvPr/>
        </p:nvGrpSpPr>
        <p:grpSpPr>
          <a:xfrm>
            <a:off x="158008" y="195152"/>
            <a:ext cx="10375796" cy="3385324"/>
            <a:chOff x="203657" y="1702676"/>
            <a:chExt cx="10375796" cy="3385324"/>
          </a:xfrm>
        </p:grpSpPr>
        <p:pic>
          <p:nvPicPr>
            <p:cNvPr id="3" name="Immagine 2">
              <a:extLst>
                <a:ext uri="{FF2B5EF4-FFF2-40B4-BE49-F238E27FC236}">
                  <a16:creationId xmlns:a16="http://schemas.microsoft.com/office/drawing/2014/main" id="{9C610DFF-D72A-394A-B228-67C4F1F125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657" y="1702676"/>
              <a:ext cx="10375796" cy="3385324"/>
            </a:xfrm>
            <a:prstGeom prst="rect">
              <a:avLst/>
            </a:prstGeom>
          </p:spPr>
        </p:pic>
        <p:sp>
          <p:nvSpPr>
            <p:cNvPr id="2" name="CasellaDiTesto 1">
              <a:extLst>
                <a:ext uri="{FF2B5EF4-FFF2-40B4-BE49-F238E27FC236}">
                  <a16:creationId xmlns:a16="http://schemas.microsoft.com/office/drawing/2014/main" id="{DFA2EC33-122B-8A4D-AF40-96BBED750792}"/>
                </a:ext>
              </a:extLst>
            </p:cNvPr>
            <p:cNvSpPr txBox="1"/>
            <p:nvPr/>
          </p:nvSpPr>
          <p:spPr>
            <a:xfrm>
              <a:off x="485523" y="2727016"/>
              <a:ext cx="90441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dirty="0"/>
                <a:t>quando</a:t>
              </a:r>
            </a:p>
          </p:txBody>
        </p:sp>
        <p:sp>
          <p:nvSpPr>
            <p:cNvPr id="4" name="CasellaDiTesto 3">
              <a:extLst>
                <a:ext uri="{FF2B5EF4-FFF2-40B4-BE49-F238E27FC236}">
                  <a16:creationId xmlns:a16="http://schemas.microsoft.com/office/drawing/2014/main" id="{869271B0-5262-3D49-B95E-CBB53CC7083E}"/>
                </a:ext>
              </a:extLst>
            </p:cNvPr>
            <p:cNvSpPr txBox="1"/>
            <p:nvPr/>
          </p:nvSpPr>
          <p:spPr>
            <a:xfrm>
              <a:off x="485523" y="3538176"/>
              <a:ext cx="64466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dirty="0"/>
                <a:t>dove</a:t>
              </a:r>
            </a:p>
          </p:txBody>
        </p:sp>
        <p:sp>
          <p:nvSpPr>
            <p:cNvPr id="5" name="CasellaDiTesto 4">
              <a:extLst>
                <a:ext uri="{FF2B5EF4-FFF2-40B4-BE49-F238E27FC236}">
                  <a16:creationId xmlns:a16="http://schemas.microsoft.com/office/drawing/2014/main" id="{C1183A21-DB02-4244-9268-882C387C3A14}"/>
                </a:ext>
              </a:extLst>
            </p:cNvPr>
            <p:cNvSpPr txBox="1"/>
            <p:nvPr/>
          </p:nvSpPr>
          <p:spPr>
            <a:xfrm>
              <a:off x="485523" y="4349336"/>
              <a:ext cx="70211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dirty="0"/>
                <a:t>come</a:t>
              </a:r>
            </a:p>
          </p:txBody>
        </p:sp>
      </p:grpSp>
      <p:pic>
        <p:nvPicPr>
          <p:cNvPr id="8" name="Immagine 7" descr="Immagine che contiene testo, schermata, Carattere, numero&#10;&#10;Il contenuto generato dall'IA potrebbe non essere corretto.">
            <a:extLst>
              <a:ext uri="{FF2B5EF4-FFF2-40B4-BE49-F238E27FC236}">
                <a16:creationId xmlns:a16="http://schemas.microsoft.com/office/drawing/2014/main" id="{6F7C16F7-E862-A555-DA61-99A855014EBC}"/>
              </a:ext>
            </a:extLst>
          </p:cNvPr>
          <p:cNvPicPr>
            <a:picLocks noChangeAspect="1"/>
          </p:cNvPicPr>
          <p:nvPr/>
        </p:nvPicPr>
        <p:blipFill>
          <a:blip r:embed="rId3"/>
          <a:stretch>
            <a:fillRect/>
          </a:stretch>
        </p:blipFill>
        <p:spPr>
          <a:xfrm>
            <a:off x="121718" y="3979199"/>
            <a:ext cx="10412086" cy="2917525"/>
          </a:xfrm>
          <a:prstGeom prst="rect">
            <a:avLst/>
          </a:prstGeom>
        </p:spPr>
      </p:pic>
    </p:spTree>
    <p:extLst>
      <p:ext uri="{BB962C8B-B14F-4D97-AF65-F5344CB8AC3E}">
        <p14:creationId xmlns:p14="http://schemas.microsoft.com/office/powerpoint/2010/main" val="352425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BAD6E93-C627-8791-6FE8-7082CF4BED59}"/>
              </a:ext>
            </a:extLst>
          </p:cNvPr>
          <p:cNvSpPr txBox="1"/>
          <p:nvPr/>
        </p:nvSpPr>
        <p:spPr>
          <a:xfrm>
            <a:off x="366133" y="686682"/>
            <a:ext cx="9959546" cy="6186309"/>
          </a:xfrm>
          <a:prstGeom prst="rect">
            <a:avLst/>
          </a:prstGeom>
          <a:noFill/>
        </p:spPr>
        <p:txBody>
          <a:bodyPr wrap="square">
            <a:spAutoFit/>
          </a:bodyPr>
          <a:lstStyle/>
          <a:p>
            <a:r>
              <a:rPr lang="it-IT" sz="2200" dirty="0">
                <a:solidFill>
                  <a:srgbClr val="FF0000"/>
                </a:solidFill>
              </a:rPr>
              <a:t>Obiettivo primario</a:t>
            </a:r>
          </a:p>
          <a:p>
            <a:pPr marL="342900" indent="-342900">
              <a:buFont typeface="Courier New" panose="02070309020205020404" pitchFamily="49" charset="0"/>
              <a:buChar char="o"/>
            </a:pPr>
            <a:r>
              <a:rPr lang="it-IT" sz="2200" dirty="0"/>
              <a:t>confrontare HRQoL dei pazienti con SMC con i loro coetanei nella popolazione generale </a:t>
            </a:r>
          </a:p>
          <a:p>
            <a:endParaRPr lang="it-IT" sz="2200" dirty="0"/>
          </a:p>
          <a:p>
            <a:r>
              <a:rPr lang="it-IT" sz="2200" dirty="0">
                <a:solidFill>
                  <a:srgbClr val="FF0000"/>
                </a:solidFill>
              </a:rPr>
              <a:t>Obiettivi secondari </a:t>
            </a:r>
          </a:p>
          <a:p>
            <a:pPr marL="342900" indent="-342900">
              <a:buFont typeface="Courier New" panose="02070309020205020404" pitchFamily="49" charset="0"/>
              <a:buChar char="o"/>
            </a:pPr>
            <a:r>
              <a:rPr lang="it-IT" sz="2200" dirty="0"/>
              <a:t>stabilire dati di riferimento nazionali sulla HRQoL e sui sintomi basali da utilizzare come parametri di riferimento per i confronti in futuri studi clinici e studi internazionali</a:t>
            </a:r>
          </a:p>
          <a:p>
            <a:pPr marL="342900" indent="-342900">
              <a:buFont typeface="Courier New" panose="02070309020205020404" pitchFamily="49" charset="0"/>
              <a:buChar char="o"/>
            </a:pPr>
            <a:r>
              <a:rPr lang="it-IT" sz="2200" dirty="0"/>
              <a:t>indagare il valore prognostico dell'affaticamento auto-riferito dai pazienti al basale per la sopravvivenza globale nei pazienti con PMF</a:t>
            </a:r>
          </a:p>
          <a:p>
            <a:pPr marL="342900" indent="-342900">
              <a:buFont typeface="Courier New" panose="02070309020205020404" pitchFamily="49" charset="0"/>
              <a:buChar char="o"/>
            </a:pPr>
            <a:r>
              <a:rPr lang="it-IT" sz="2200" dirty="0"/>
              <a:t>indagare il valore prognostico della HRQoL e dei sintomi riferiti dai pazienti</a:t>
            </a:r>
          </a:p>
          <a:p>
            <a:pPr marL="342900" indent="-342900">
              <a:buFont typeface="Courier New" panose="02070309020205020404" pitchFamily="49" charset="0"/>
              <a:buChar char="o"/>
            </a:pPr>
            <a:r>
              <a:rPr lang="it-IT" sz="2200" dirty="0"/>
              <a:t>indagare la relazione tra prurito e HRQoL nella PV</a:t>
            </a:r>
          </a:p>
          <a:p>
            <a:pPr marL="342900" indent="-342900">
              <a:buFont typeface="Courier New" panose="02070309020205020404" pitchFamily="49" charset="0"/>
              <a:buChar char="o"/>
            </a:pPr>
            <a:r>
              <a:rPr lang="it-IT" sz="2200" dirty="0"/>
              <a:t>Elaborare un indice prognostico basato sul paziente</a:t>
            </a:r>
          </a:p>
          <a:p>
            <a:pPr marL="342900" indent="-342900">
              <a:buFont typeface="Courier New" panose="02070309020205020404" pitchFamily="49" charset="0"/>
              <a:buChar char="o"/>
            </a:pPr>
            <a:r>
              <a:rPr lang="it-IT" sz="2200" dirty="0"/>
              <a:t>Valutare le preferenze di medici e pazienti per il coinvolgimento nel processo decisionale terapeutico nei diversi gruppi di rischio ed esaminare le relazioni tra le preferenze di coinvolgimento e le caratteristiche dei pazienti</a:t>
            </a:r>
          </a:p>
          <a:p>
            <a:pPr marL="342900" indent="-342900">
              <a:buFont typeface="Courier New" panose="02070309020205020404" pitchFamily="49" charset="0"/>
              <a:buChar char="o"/>
            </a:pPr>
            <a:r>
              <a:rPr lang="it-IT" sz="2200" dirty="0"/>
              <a:t>Indagare la soddisfazione per l'assistenza riportata dai pazienti con MPN e la sua relazione con altri esiti di HRQoL</a:t>
            </a:r>
          </a:p>
        </p:txBody>
      </p:sp>
    </p:spTree>
    <p:extLst>
      <p:ext uri="{BB962C8B-B14F-4D97-AF65-F5344CB8AC3E}">
        <p14:creationId xmlns:p14="http://schemas.microsoft.com/office/powerpoint/2010/main" val="1286910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0CDFBBF2-3493-9342-8669-E78B623BE3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7289" y="5831588"/>
            <a:ext cx="1638055" cy="955321"/>
          </a:xfrm>
          <a:prstGeom prst="rect">
            <a:avLst/>
          </a:prstGeom>
        </p:spPr>
      </p:pic>
      <p:pic>
        <p:nvPicPr>
          <p:cNvPr id="6" name="Immagine 5">
            <a:extLst>
              <a:ext uri="{FF2B5EF4-FFF2-40B4-BE49-F238E27FC236}">
                <a16:creationId xmlns:a16="http://schemas.microsoft.com/office/drawing/2014/main" id="{8FDFA24A-A79E-3F41-B3A0-21F7D72D31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4952" y="952343"/>
            <a:ext cx="514516" cy="521814"/>
          </a:xfrm>
          <a:prstGeom prst="rect">
            <a:avLst/>
          </a:prstGeom>
        </p:spPr>
      </p:pic>
      <p:sp>
        <p:nvSpPr>
          <p:cNvPr id="4" name="CasellaDiTesto 3">
            <a:extLst>
              <a:ext uri="{FF2B5EF4-FFF2-40B4-BE49-F238E27FC236}">
                <a16:creationId xmlns:a16="http://schemas.microsoft.com/office/drawing/2014/main" id="{49EEBD0D-DB72-6F44-A3EC-CDA1533AEEC9}"/>
              </a:ext>
            </a:extLst>
          </p:cNvPr>
          <p:cNvSpPr txBox="1"/>
          <p:nvPr/>
        </p:nvSpPr>
        <p:spPr>
          <a:xfrm>
            <a:off x="7355120" y="909607"/>
            <a:ext cx="1489510" cy="639021"/>
          </a:xfrm>
          <a:prstGeom prst="rect">
            <a:avLst/>
          </a:prstGeom>
          <a:noFill/>
        </p:spPr>
        <p:txBody>
          <a:bodyPr wrap="none" rtlCol="0">
            <a:spAutoFit/>
          </a:bodyPr>
          <a:lstStyle/>
          <a:p>
            <a:pPr defTabSz="601447"/>
            <a:r>
              <a:rPr lang="it-IT" sz="1184" dirty="0">
                <a:solidFill>
                  <a:prstClr val="black"/>
                </a:solidFill>
                <a:latin typeface="Calibri" panose="020F0502020204030204"/>
              </a:rPr>
              <a:t>Ospedale Oncologico</a:t>
            </a:r>
          </a:p>
          <a:p>
            <a:pPr defTabSz="601447"/>
            <a:r>
              <a:rPr lang="it-IT" sz="1184" dirty="0">
                <a:solidFill>
                  <a:prstClr val="black"/>
                </a:solidFill>
                <a:latin typeface="Calibri" panose="020F0502020204030204"/>
              </a:rPr>
              <a:t>Armando </a:t>
            </a:r>
            <a:r>
              <a:rPr lang="it-IT" sz="1184" dirty="0" err="1">
                <a:solidFill>
                  <a:prstClr val="black"/>
                </a:solidFill>
                <a:latin typeface="Calibri" panose="020F0502020204030204"/>
              </a:rPr>
              <a:t>Businco</a:t>
            </a:r>
            <a:endParaRPr lang="it-IT" sz="1184" dirty="0">
              <a:solidFill>
                <a:prstClr val="black"/>
              </a:solidFill>
              <a:latin typeface="Calibri" panose="020F0502020204030204"/>
            </a:endParaRPr>
          </a:p>
          <a:p>
            <a:pPr defTabSz="601447"/>
            <a:r>
              <a:rPr lang="it-IT" sz="1184" dirty="0">
                <a:solidFill>
                  <a:prstClr val="black"/>
                </a:solidFill>
                <a:latin typeface="Calibri" panose="020F0502020204030204"/>
              </a:rPr>
              <a:t>ARNAS </a:t>
            </a:r>
            <a:r>
              <a:rPr lang="it-IT" sz="1184" dirty="0" err="1">
                <a:solidFill>
                  <a:prstClr val="black"/>
                </a:solidFill>
                <a:latin typeface="Calibri" panose="020F0502020204030204"/>
              </a:rPr>
              <a:t>Brotzu</a:t>
            </a:r>
            <a:endParaRPr lang="it-IT" sz="1184" dirty="0">
              <a:solidFill>
                <a:prstClr val="black"/>
              </a:solidFill>
              <a:latin typeface="Calibri" panose="020F0502020204030204"/>
            </a:endParaRPr>
          </a:p>
        </p:txBody>
      </p:sp>
      <p:sp>
        <p:nvSpPr>
          <p:cNvPr id="7" name="CasellaDiTesto 6">
            <a:extLst>
              <a:ext uri="{FF2B5EF4-FFF2-40B4-BE49-F238E27FC236}">
                <a16:creationId xmlns:a16="http://schemas.microsoft.com/office/drawing/2014/main" id="{3BB03A06-A7EC-5948-B373-D327D82C575B}"/>
              </a:ext>
            </a:extLst>
          </p:cNvPr>
          <p:cNvSpPr txBox="1"/>
          <p:nvPr/>
        </p:nvSpPr>
        <p:spPr>
          <a:xfrm>
            <a:off x="7355120" y="1766361"/>
            <a:ext cx="2418291" cy="524118"/>
          </a:xfrm>
          <a:prstGeom prst="rect">
            <a:avLst/>
          </a:prstGeom>
          <a:noFill/>
        </p:spPr>
        <p:txBody>
          <a:bodyPr wrap="none" rtlCol="0">
            <a:spAutoFit/>
          </a:bodyPr>
          <a:lstStyle/>
          <a:p>
            <a:pPr defTabSz="601447"/>
            <a:r>
              <a:rPr lang="it-IT" sz="1403" dirty="0">
                <a:solidFill>
                  <a:prstClr val="black"/>
                </a:solidFill>
                <a:latin typeface="Calibri" panose="020F0502020204030204"/>
              </a:rPr>
              <a:t>SC Ematologia e CTMO</a:t>
            </a:r>
          </a:p>
          <a:p>
            <a:pPr defTabSz="601447"/>
            <a:r>
              <a:rPr lang="it-IT" sz="1403" dirty="0">
                <a:solidFill>
                  <a:prstClr val="black"/>
                </a:solidFill>
                <a:latin typeface="Calibri" panose="020F0502020204030204"/>
              </a:rPr>
              <a:t>Direttore Prof. Giovanni Caocci</a:t>
            </a:r>
          </a:p>
        </p:txBody>
      </p:sp>
      <p:sp>
        <p:nvSpPr>
          <p:cNvPr id="8" name="CasellaDiTesto 7">
            <a:extLst>
              <a:ext uri="{FF2B5EF4-FFF2-40B4-BE49-F238E27FC236}">
                <a16:creationId xmlns:a16="http://schemas.microsoft.com/office/drawing/2014/main" id="{22D0D05F-A011-C04A-96D5-78ACA6C58058}"/>
              </a:ext>
            </a:extLst>
          </p:cNvPr>
          <p:cNvSpPr txBox="1"/>
          <p:nvPr/>
        </p:nvSpPr>
        <p:spPr>
          <a:xfrm>
            <a:off x="7355120" y="2589576"/>
            <a:ext cx="2558714" cy="1819472"/>
          </a:xfrm>
          <a:prstGeom prst="rect">
            <a:avLst/>
          </a:prstGeom>
          <a:noFill/>
        </p:spPr>
        <p:txBody>
          <a:bodyPr wrap="none" rtlCol="0">
            <a:spAutoFit/>
          </a:bodyPr>
          <a:lstStyle/>
          <a:p>
            <a:pPr defTabSz="601447"/>
            <a:r>
              <a:rPr lang="it-IT" sz="1403" b="1" dirty="0">
                <a:solidFill>
                  <a:prstClr val="black"/>
                </a:solidFill>
                <a:latin typeface="Calibri" panose="020F0502020204030204"/>
              </a:rPr>
              <a:t>Ambulatorio Mieloproliferative </a:t>
            </a:r>
          </a:p>
          <a:p>
            <a:pPr defTabSz="601447"/>
            <a:r>
              <a:rPr lang="it-IT" sz="1403" b="1" dirty="0">
                <a:solidFill>
                  <a:prstClr val="black"/>
                </a:solidFill>
                <a:latin typeface="Calibri" panose="020F0502020204030204"/>
              </a:rPr>
              <a:t>e Malattie Rare</a:t>
            </a:r>
          </a:p>
          <a:p>
            <a:pPr defTabSz="601447"/>
            <a:endParaRPr lang="it-IT" sz="1403" dirty="0">
              <a:solidFill>
                <a:prstClr val="black"/>
              </a:solidFill>
              <a:latin typeface="Calibri" panose="020F0502020204030204"/>
            </a:endParaRPr>
          </a:p>
          <a:p>
            <a:pPr defTabSz="601447"/>
            <a:r>
              <a:rPr lang="it-IT" sz="1403" dirty="0">
                <a:solidFill>
                  <a:prstClr val="black"/>
                </a:solidFill>
                <a:latin typeface="Calibri" panose="020F0502020204030204"/>
              </a:rPr>
              <a:t>Dr.ssa Daniela Mantovani</a:t>
            </a:r>
          </a:p>
          <a:p>
            <a:pPr defTabSz="601447"/>
            <a:r>
              <a:rPr lang="it-IT" sz="1403" dirty="0">
                <a:solidFill>
                  <a:prstClr val="black"/>
                </a:solidFill>
                <a:latin typeface="Calibri" panose="020F0502020204030204"/>
              </a:rPr>
              <a:t>Prof.ssa Olga </a:t>
            </a:r>
            <a:r>
              <a:rPr lang="it-IT" sz="1403" dirty="0" err="1">
                <a:solidFill>
                  <a:prstClr val="black"/>
                </a:solidFill>
                <a:latin typeface="Calibri" panose="020F0502020204030204"/>
              </a:rPr>
              <a:t>Mulas</a:t>
            </a:r>
            <a:endParaRPr lang="it-IT" sz="1403" dirty="0">
              <a:solidFill>
                <a:prstClr val="black"/>
              </a:solidFill>
              <a:latin typeface="Calibri" panose="020F0502020204030204"/>
            </a:endParaRPr>
          </a:p>
          <a:p>
            <a:pPr defTabSz="601447"/>
            <a:r>
              <a:rPr lang="it-IT" sz="1403" dirty="0">
                <a:solidFill>
                  <a:prstClr val="black"/>
                </a:solidFill>
                <a:latin typeface="Calibri" panose="020F0502020204030204"/>
              </a:rPr>
              <a:t>Dr.ssa Gabriella </a:t>
            </a:r>
            <a:r>
              <a:rPr lang="it-IT" sz="1403" dirty="0" err="1">
                <a:solidFill>
                  <a:prstClr val="black"/>
                </a:solidFill>
                <a:latin typeface="Calibri" panose="020F0502020204030204"/>
              </a:rPr>
              <a:t>Corrias</a:t>
            </a:r>
            <a:endParaRPr lang="it-IT" sz="1403" dirty="0">
              <a:solidFill>
                <a:prstClr val="black"/>
              </a:solidFill>
              <a:latin typeface="Calibri" panose="020F0502020204030204"/>
            </a:endParaRPr>
          </a:p>
          <a:p>
            <a:pPr defTabSz="601447"/>
            <a:r>
              <a:rPr lang="it-IT" sz="1403" dirty="0">
                <a:solidFill>
                  <a:prstClr val="black"/>
                </a:solidFill>
                <a:latin typeface="Calibri" panose="020F0502020204030204"/>
              </a:rPr>
              <a:t>Dr. Alessandro Costa</a:t>
            </a:r>
          </a:p>
          <a:p>
            <a:pPr defTabSz="601447"/>
            <a:r>
              <a:rPr lang="it-IT" sz="1403" dirty="0">
                <a:solidFill>
                  <a:prstClr val="black"/>
                </a:solidFill>
                <a:latin typeface="Calibri" panose="020F0502020204030204"/>
              </a:rPr>
              <a:t>Tutti gli specializzandi</a:t>
            </a:r>
          </a:p>
        </p:txBody>
      </p:sp>
      <p:pic>
        <p:nvPicPr>
          <p:cNvPr id="14" name="Immagine 13">
            <a:extLst>
              <a:ext uri="{FF2B5EF4-FFF2-40B4-BE49-F238E27FC236}">
                <a16:creationId xmlns:a16="http://schemas.microsoft.com/office/drawing/2014/main" id="{E86A5892-F03C-524A-BED2-9EC08204FA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98034" y="5901504"/>
            <a:ext cx="1695382" cy="800174"/>
          </a:xfrm>
          <a:prstGeom prst="rect">
            <a:avLst/>
          </a:prstGeom>
        </p:spPr>
      </p:pic>
      <p:pic>
        <p:nvPicPr>
          <p:cNvPr id="11" name="Immagine 10">
            <a:extLst>
              <a:ext uri="{FF2B5EF4-FFF2-40B4-BE49-F238E27FC236}">
                <a16:creationId xmlns:a16="http://schemas.microsoft.com/office/drawing/2014/main" id="{F3629DC4-8A27-384B-834D-4CCC44662C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55120" y="4474223"/>
            <a:ext cx="2510977" cy="2107180"/>
          </a:xfrm>
          <a:prstGeom prst="rect">
            <a:avLst/>
          </a:prstGeom>
        </p:spPr>
      </p:pic>
      <p:sp>
        <p:nvSpPr>
          <p:cNvPr id="13" name="Rettangolo 12">
            <a:extLst>
              <a:ext uri="{FF2B5EF4-FFF2-40B4-BE49-F238E27FC236}">
                <a16:creationId xmlns:a16="http://schemas.microsoft.com/office/drawing/2014/main" id="{5AA88649-969D-0241-BD3E-AF79F17B14C4}"/>
              </a:ext>
            </a:extLst>
          </p:cNvPr>
          <p:cNvSpPr/>
          <p:nvPr/>
        </p:nvSpPr>
        <p:spPr>
          <a:xfrm rot="18135902">
            <a:off x="8393535" y="5742851"/>
            <a:ext cx="1826785" cy="323986"/>
          </a:xfrm>
          <a:prstGeom prst="rect">
            <a:avLst/>
          </a:prstGeom>
          <a:noFill/>
          <a:effectLst>
            <a:softEdge rad="63500"/>
          </a:effectLst>
          <a:scene3d>
            <a:camera prst="orthographicFront">
              <a:rot lat="293192" lon="2451810" rev="654429"/>
            </a:camera>
            <a:lightRig rig="threePt" dir="t"/>
          </a:scene3d>
          <a:sp3d extrusionH="76200"/>
        </p:spPr>
        <p:txBody>
          <a:bodyPr wrap="square" lIns="80189" tIns="40094" rIns="80189" bIns="40094">
            <a:spAutoFit/>
          </a:bodyPr>
          <a:lstStyle/>
          <a:p>
            <a:pPr algn="ctr"/>
            <a:r>
              <a:rPr lang="it-IT" sz="1579" dirty="0" err="1">
                <a:ln w="0"/>
                <a:solidFill>
                  <a:srgbClr val="D2C7B9"/>
                </a:solidFill>
                <a:latin typeface="Handwriting - Dakota" panose="02000400000000000000" pitchFamily="2" charset="77"/>
              </a:rPr>
              <a:t>quality</a:t>
            </a:r>
            <a:r>
              <a:rPr lang="it-IT" sz="1579" dirty="0">
                <a:ln w="0"/>
                <a:solidFill>
                  <a:srgbClr val="D2C7B9"/>
                </a:solidFill>
                <a:latin typeface="Handwriting - Dakota" panose="02000400000000000000" pitchFamily="2" charset="77"/>
              </a:rPr>
              <a:t> of life</a:t>
            </a:r>
          </a:p>
        </p:txBody>
      </p:sp>
      <p:pic>
        <p:nvPicPr>
          <p:cNvPr id="5" name="Immagine 4">
            <a:extLst>
              <a:ext uri="{FF2B5EF4-FFF2-40B4-BE49-F238E27FC236}">
                <a16:creationId xmlns:a16="http://schemas.microsoft.com/office/drawing/2014/main" id="{4BDCA085-17A3-F147-B52A-D8CE115041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805" y="823580"/>
            <a:ext cx="6679539" cy="5009654"/>
          </a:xfrm>
          <a:prstGeom prst="rect">
            <a:avLst/>
          </a:prstGeom>
        </p:spPr>
      </p:pic>
    </p:spTree>
    <p:extLst>
      <p:ext uri="{BB962C8B-B14F-4D97-AF65-F5344CB8AC3E}">
        <p14:creationId xmlns:p14="http://schemas.microsoft.com/office/powerpoint/2010/main" val="206266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7219" name="Rectangle 3"/>
          <p:cNvSpPr>
            <a:spLocks noGrp="1" noChangeArrowheads="1"/>
          </p:cNvSpPr>
          <p:nvPr>
            <p:ph type="subTitle" idx="1"/>
          </p:nvPr>
        </p:nvSpPr>
        <p:spPr>
          <a:xfrm>
            <a:off x="2347466" y="7102013"/>
            <a:ext cx="6587330" cy="267295"/>
          </a:xfrm>
          <a:noFill/>
          <a:ln/>
        </p:spPr>
        <p:txBody>
          <a:bodyPr>
            <a:noAutofit/>
          </a:bodyPr>
          <a:lstStyle/>
          <a:p>
            <a:r>
              <a:rPr lang="it-IT" sz="1600" dirty="0">
                <a:latin typeface="Lucida Grande" charset="0"/>
              </a:rPr>
              <a:t>Sir Luke </a:t>
            </a:r>
            <a:r>
              <a:rPr lang="it-IT" sz="1600" dirty="0" err="1">
                <a:latin typeface="Lucida Grande" charset="0"/>
              </a:rPr>
              <a:t>Fildes</a:t>
            </a:r>
            <a:r>
              <a:rPr lang="it-IT" sz="1600" dirty="0">
                <a:latin typeface="Lucida Grande" charset="0"/>
              </a:rPr>
              <a:t>: The </a:t>
            </a:r>
            <a:r>
              <a:rPr lang="it-IT" sz="1600" dirty="0" err="1">
                <a:latin typeface="Lucida Grande" charset="0"/>
              </a:rPr>
              <a:t>doctor</a:t>
            </a:r>
            <a:r>
              <a:rPr lang="it-IT" sz="1600" dirty="0">
                <a:latin typeface="Lucida Grande" charset="0"/>
              </a:rPr>
              <a:t>, 1887. Tate Gallery, </a:t>
            </a:r>
            <a:r>
              <a:rPr lang="it-IT" sz="1600" dirty="0" err="1">
                <a:latin typeface="Lucida Grande" charset="0"/>
              </a:rPr>
              <a:t>London</a:t>
            </a:r>
            <a:endParaRPr lang="it-IT" sz="1600" dirty="0">
              <a:latin typeface="Lucida Grande" charset="0"/>
            </a:endParaRPr>
          </a:p>
        </p:txBody>
      </p:sp>
      <p:grpSp>
        <p:nvGrpSpPr>
          <p:cNvPr id="6" name="Gruppo 5">
            <a:extLst>
              <a:ext uri="{FF2B5EF4-FFF2-40B4-BE49-F238E27FC236}">
                <a16:creationId xmlns:a16="http://schemas.microsoft.com/office/drawing/2014/main" id="{232018DD-90EF-B60F-DEF8-891C2DC324FA}"/>
              </a:ext>
            </a:extLst>
          </p:cNvPr>
          <p:cNvGrpSpPr/>
          <p:nvPr/>
        </p:nvGrpSpPr>
        <p:grpSpPr>
          <a:xfrm>
            <a:off x="815547" y="321275"/>
            <a:ext cx="8995718" cy="6586151"/>
            <a:chOff x="1213760" y="1040060"/>
            <a:chExt cx="7874280" cy="5359828"/>
          </a:xfrm>
        </p:grpSpPr>
        <p:pic>
          <p:nvPicPr>
            <p:cNvPr id="137218" name="Picture 2" descr="The Doct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3760" y="1040060"/>
              <a:ext cx="7874280" cy="535982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uppo 1"/>
            <p:cNvGrpSpPr/>
            <p:nvPr/>
          </p:nvGrpSpPr>
          <p:grpSpPr>
            <a:xfrm>
              <a:off x="5345906" y="2977951"/>
              <a:ext cx="2138363" cy="2138363"/>
              <a:chOff x="4572000" y="2514600"/>
              <a:chExt cx="2438400" cy="2438400"/>
            </a:xfrm>
          </p:grpSpPr>
          <p:sp>
            <p:nvSpPr>
              <p:cNvPr id="137220" name="Oval 4"/>
              <p:cNvSpPr>
                <a:spLocks noChangeArrowheads="1"/>
              </p:cNvSpPr>
              <p:nvPr/>
            </p:nvSpPr>
            <p:spPr bwMode="auto">
              <a:xfrm>
                <a:off x="4572000" y="2514600"/>
                <a:ext cx="2438400" cy="2438400"/>
              </a:xfrm>
              <a:prstGeom prst="ellipse">
                <a:avLst/>
              </a:prstGeom>
              <a:noFill/>
              <a:ln w="25400">
                <a:solidFill>
                  <a:srgbClr val="FFFFFF"/>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pPr defTabSz="400964">
                  <a:defRPr/>
                </a:pPr>
                <a:endParaRPr lang="it-IT" sz="1579">
                  <a:solidFill>
                    <a:prstClr val="black"/>
                  </a:solidFill>
                  <a:latin typeface="Gill Sans MT"/>
                </a:endParaRPr>
              </a:p>
            </p:txBody>
          </p:sp>
          <p:sp>
            <p:nvSpPr>
              <p:cNvPr id="137224" name="Text Box 8"/>
              <p:cNvSpPr txBox="1">
                <a:spLocks noChangeArrowheads="1"/>
              </p:cNvSpPr>
              <p:nvPr/>
            </p:nvSpPr>
            <p:spPr bwMode="auto">
              <a:xfrm>
                <a:off x="5029200" y="2971800"/>
                <a:ext cx="1482811" cy="2899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defTabSz="400964">
                  <a:defRPr/>
                </a:pPr>
                <a:r>
                  <a:rPr lang="en-GB" sz="1052" dirty="0">
                    <a:solidFill>
                      <a:srgbClr val="FFFFFF"/>
                    </a:solidFill>
                    <a:latin typeface="Gill Sans MT"/>
                  </a:rPr>
                  <a:t>SFERA BIOLOGICA</a:t>
                </a:r>
              </a:p>
            </p:txBody>
          </p:sp>
        </p:grpSp>
        <p:grpSp>
          <p:nvGrpSpPr>
            <p:cNvPr id="4" name="Gruppo 3"/>
            <p:cNvGrpSpPr/>
            <p:nvPr/>
          </p:nvGrpSpPr>
          <p:grpSpPr>
            <a:xfrm>
              <a:off x="4109665" y="3178422"/>
              <a:ext cx="2138363" cy="2138363"/>
              <a:chOff x="1981200" y="1066800"/>
              <a:chExt cx="2438400" cy="2438400"/>
            </a:xfrm>
          </p:grpSpPr>
          <p:sp>
            <p:nvSpPr>
              <p:cNvPr id="137221" name="Oval 5"/>
              <p:cNvSpPr>
                <a:spLocks noChangeArrowheads="1"/>
              </p:cNvSpPr>
              <p:nvPr/>
            </p:nvSpPr>
            <p:spPr bwMode="auto">
              <a:xfrm>
                <a:off x="1981200" y="1066800"/>
                <a:ext cx="2438400" cy="2438400"/>
              </a:xfrm>
              <a:prstGeom prst="ellipse">
                <a:avLst/>
              </a:prstGeom>
              <a:noFill/>
              <a:ln w="25400">
                <a:solidFill>
                  <a:schemeClr val="bg1"/>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pPr defTabSz="400964">
                  <a:defRPr/>
                </a:pPr>
                <a:endParaRPr lang="it-IT" sz="1579" dirty="0">
                  <a:solidFill>
                    <a:prstClr val="black"/>
                  </a:solidFill>
                  <a:latin typeface="Gill Sans MT"/>
                </a:endParaRPr>
              </a:p>
            </p:txBody>
          </p:sp>
          <p:sp>
            <p:nvSpPr>
              <p:cNvPr id="137225" name="Text Box 9"/>
              <p:cNvSpPr txBox="1">
                <a:spLocks noChangeArrowheads="1"/>
              </p:cNvSpPr>
              <p:nvPr/>
            </p:nvSpPr>
            <p:spPr bwMode="auto">
              <a:xfrm>
                <a:off x="2286000" y="1524000"/>
                <a:ext cx="1656464" cy="2899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defTabSz="400964">
                  <a:defRPr/>
                </a:pPr>
                <a:r>
                  <a:rPr lang="en-GB" sz="1052" dirty="0">
                    <a:solidFill>
                      <a:prstClr val="white"/>
                    </a:solidFill>
                    <a:latin typeface="Gill Sans MT"/>
                  </a:rPr>
                  <a:t>SFERA PSICOLOGICA</a:t>
                </a:r>
              </a:p>
            </p:txBody>
          </p:sp>
        </p:grpSp>
        <p:grpSp>
          <p:nvGrpSpPr>
            <p:cNvPr id="5" name="Gruppo 4"/>
            <p:cNvGrpSpPr/>
            <p:nvPr/>
          </p:nvGrpSpPr>
          <p:grpSpPr>
            <a:xfrm>
              <a:off x="1570359" y="1399576"/>
              <a:ext cx="2138363" cy="2138363"/>
              <a:chOff x="2538413" y="2133600"/>
              <a:chExt cx="2438400" cy="2438400"/>
            </a:xfrm>
          </p:grpSpPr>
          <p:sp>
            <p:nvSpPr>
              <p:cNvPr id="137223" name="Oval 7"/>
              <p:cNvSpPr>
                <a:spLocks noChangeArrowheads="1"/>
              </p:cNvSpPr>
              <p:nvPr/>
            </p:nvSpPr>
            <p:spPr bwMode="auto">
              <a:xfrm>
                <a:off x="2538413" y="2133600"/>
                <a:ext cx="2438400" cy="2438400"/>
              </a:xfrm>
              <a:prstGeom prst="ellipse">
                <a:avLst/>
              </a:prstGeom>
              <a:noFill/>
              <a:ln w="25400">
                <a:solidFill>
                  <a:srgbClr val="FFFFFF"/>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pPr defTabSz="400964">
                  <a:defRPr/>
                </a:pPr>
                <a:endParaRPr lang="it-IT" sz="1579" dirty="0">
                  <a:solidFill>
                    <a:prstClr val="black"/>
                  </a:solidFill>
                  <a:latin typeface="Gill Sans MT"/>
                </a:endParaRPr>
              </a:p>
            </p:txBody>
          </p:sp>
          <p:sp>
            <p:nvSpPr>
              <p:cNvPr id="137226" name="Text Box 10"/>
              <p:cNvSpPr txBox="1">
                <a:spLocks noChangeArrowheads="1"/>
              </p:cNvSpPr>
              <p:nvPr/>
            </p:nvSpPr>
            <p:spPr bwMode="auto">
              <a:xfrm>
                <a:off x="3005003" y="3214299"/>
                <a:ext cx="1559584" cy="2899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defTabSz="400964">
                  <a:defRPr/>
                </a:pPr>
                <a:r>
                  <a:rPr lang="en-GB" sz="1052" dirty="0">
                    <a:solidFill>
                      <a:srgbClr val="FFFFFF"/>
                    </a:solidFill>
                    <a:latin typeface="Gill Sans MT"/>
                  </a:rPr>
                  <a:t>SFERA AMBIENTALE</a:t>
                </a:r>
              </a:p>
            </p:txBody>
          </p:sp>
        </p:grpSp>
        <p:grpSp>
          <p:nvGrpSpPr>
            <p:cNvPr id="3" name="Gruppo 2"/>
            <p:cNvGrpSpPr/>
            <p:nvPr/>
          </p:nvGrpSpPr>
          <p:grpSpPr>
            <a:xfrm>
              <a:off x="5011787" y="1040060"/>
              <a:ext cx="2138363" cy="2138363"/>
              <a:chOff x="4191000" y="304800"/>
              <a:chExt cx="2438400" cy="2438400"/>
            </a:xfrm>
          </p:grpSpPr>
          <p:sp>
            <p:nvSpPr>
              <p:cNvPr id="137222" name="Oval 6"/>
              <p:cNvSpPr>
                <a:spLocks noChangeArrowheads="1"/>
              </p:cNvSpPr>
              <p:nvPr/>
            </p:nvSpPr>
            <p:spPr bwMode="auto">
              <a:xfrm>
                <a:off x="4191000" y="304800"/>
                <a:ext cx="2438400" cy="2438400"/>
              </a:xfrm>
              <a:prstGeom prst="ellipse">
                <a:avLst/>
              </a:prstGeom>
              <a:noFill/>
              <a:ln w="25400">
                <a:solidFill>
                  <a:srgbClr val="FFFFFF"/>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pPr defTabSz="400964">
                  <a:defRPr/>
                </a:pPr>
                <a:endParaRPr lang="it-IT" sz="1579">
                  <a:solidFill>
                    <a:prstClr val="black"/>
                  </a:solidFill>
                  <a:latin typeface="Gill Sans MT"/>
                </a:endParaRPr>
              </a:p>
            </p:txBody>
          </p:sp>
          <p:sp>
            <p:nvSpPr>
              <p:cNvPr id="137227" name="Text Box 11"/>
              <p:cNvSpPr txBox="1">
                <a:spLocks noChangeArrowheads="1"/>
              </p:cNvSpPr>
              <p:nvPr/>
            </p:nvSpPr>
            <p:spPr bwMode="auto">
              <a:xfrm>
                <a:off x="4724400" y="533401"/>
                <a:ext cx="1267116" cy="2899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defTabSz="400964">
                  <a:defRPr/>
                </a:pPr>
                <a:r>
                  <a:rPr lang="en-GB" sz="1052" dirty="0">
                    <a:solidFill>
                      <a:srgbClr val="FFFFFF"/>
                    </a:solidFill>
                    <a:latin typeface="Gill Sans MT"/>
                  </a:rPr>
                  <a:t>SFERA SOCIALE</a:t>
                </a:r>
              </a:p>
            </p:txBody>
          </p:sp>
        </p:grpSp>
      </p:grpSp>
    </p:spTree>
    <p:extLst>
      <p:ext uri="{BB962C8B-B14F-4D97-AF65-F5344CB8AC3E}">
        <p14:creationId xmlns:p14="http://schemas.microsoft.com/office/powerpoint/2010/main" val="248947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5B9345-C391-C448-A520-E53A9E8A2483}"/>
              </a:ext>
            </a:extLst>
          </p:cNvPr>
          <p:cNvSpPr>
            <a:spLocks noGrp="1"/>
          </p:cNvSpPr>
          <p:nvPr>
            <p:ph type="title"/>
          </p:nvPr>
        </p:nvSpPr>
        <p:spPr/>
        <p:txBody>
          <a:bodyPr/>
          <a:lstStyle/>
          <a:p>
            <a:r>
              <a:rPr lang="it-IT" dirty="0"/>
              <a:t>Le 3 «sorelle»….</a:t>
            </a:r>
          </a:p>
        </p:txBody>
      </p:sp>
      <p:pic>
        <p:nvPicPr>
          <p:cNvPr id="5" name="Immagine 4">
            <a:extLst>
              <a:ext uri="{FF2B5EF4-FFF2-40B4-BE49-F238E27FC236}">
                <a16:creationId xmlns:a16="http://schemas.microsoft.com/office/drawing/2014/main" id="{32BDDDF4-5EF2-EE4D-A39D-8451694A0ADD}"/>
              </a:ext>
            </a:extLst>
          </p:cNvPr>
          <p:cNvPicPr>
            <a:picLocks noChangeAspect="1"/>
          </p:cNvPicPr>
          <p:nvPr/>
        </p:nvPicPr>
        <p:blipFill>
          <a:blip r:embed="rId2"/>
          <a:stretch>
            <a:fillRect/>
          </a:stretch>
        </p:blipFill>
        <p:spPr>
          <a:xfrm>
            <a:off x="1406873" y="1626499"/>
            <a:ext cx="8215390" cy="4491080"/>
          </a:xfrm>
          <a:prstGeom prst="rect">
            <a:avLst/>
          </a:prstGeom>
        </p:spPr>
      </p:pic>
      <p:sp>
        <p:nvSpPr>
          <p:cNvPr id="6" name="CasellaDiTesto 5">
            <a:extLst>
              <a:ext uri="{FF2B5EF4-FFF2-40B4-BE49-F238E27FC236}">
                <a16:creationId xmlns:a16="http://schemas.microsoft.com/office/drawing/2014/main" id="{C6458A3C-8DAA-4B41-BA70-734600C86E35}"/>
              </a:ext>
            </a:extLst>
          </p:cNvPr>
          <p:cNvSpPr txBox="1"/>
          <p:nvPr/>
        </p:nvSpPr>
        <p:spPr>
          <a:xfrm>
            <a:off x="1885444" y="6117579"/>
            <a:ext cx="2605521" cy="369332"/>
          </a:xfrm>
          <a:prstGeom prst="rect">
            <a:avLst/>
          </a:prstGeom>
          <a:noFill/>
        </p:spPr>
        <p:txBody>
          <a:bodyPr wrap="none" rtlCol="0">
            <a:spAutoFit/>
          </a:bodyPr>
          <a:lstStyle/>
          <a:p>
            <a:r>
              <a:rPr lang="it-IT" dirty="0" err="1"/>
              <a:t>Trombocitemia</a:t>
            </a:r>
            <a:r>
              <a:rPr lang="it-IT" dirty="0"/>
              <a:t> essenziale</a:t>
            </a:r>
          </a:p>
        </p:txBody>
      </p:sp>
      <p:sp>
        <p:nvSpPr>
          <p:cNvPr id="7" name="CasellaDiTesto 6">
            <a:extLst>
              <a:ext uri="{FF2B5EF4-FFF2-40B4-BE49-F238E27FC236}">
                <a16:creationId xmlns:a16="http://schemas.microsoft.com/office/drawing/2014/main" id="{CD9B16EF-2076-024D-B364-F88645EC1D4D}"/>
              </a:ext>
            </a:extLst>
          </p:cNvPr>
          <p:cNvSpPr txBox="1"/>
          <p:nvPr/>
        </p:nvSpPr>
        <p:spPr>
          <a:xfrm>
            <a:off x="4855106" y="6114678"/>
            <a:ext cx="1688989" cy="369332"/>
          </a:xfrm>
          <a:prstGeom prst="rect">
            <a:avLst/>
          </a:prstGeom>
          <a:noFill/>
        </p:spPr>
        <p:txBody>
          <a:bodyPr wrap="none" rtlCol="0">
            <a:spAutoFit/>
          </a:bodyPr>
          <a:lstStyle/>
          <a:p>
            <a:r>
              <a:rPr lang="it-IT" dirty="0"/>
              <a:t>Policitemia Vera</a:t>
            </a:r>
          </a:p>
        </p:txBody>
      </p:sp>
      <p:sp>
        <p:nvSpPr>
          <p:cNvPr id="8" name="CasellaDiTesto 7">
            <a:extLst>
              <a:ext uri="{FF2B5EF4-FFF2-40B4-BE49-F238E27FC236}">
                <a16:creationId xmlns:a16="http://schemas.microsoft.com/office/drawing/2014/main" id="{2A3160BB-6EF7-C740-82ED-5212A012E3DB}"/>
              </a:ext>
            </a:extLst>
          </p:cNvPr>
          <p:cNvSpPr txBox="1"/>
          <p:nvPr/>
        </p:nvSpPr>
        <p:spPr>
          <a:xfrm>
            <a:off x="7096486" y="6117579"/>
            <a:ext cx="1311065" cy="369332"/>
          </a:xfrm>
          <a:prstGeom prst="rect">
            <a:avLst/>
          </a:prstGeom>
          <a:noFill/>
        </p:spPr>
        <p:txBody>
          <a:bodyPr wrap="none" rtlCol="0">
            <a:spAutoFit/>
          </a:bodyPr>
          <a:lstStyle/>
          <a:p>
            <a:r>
              <a:rPr lang="it-IT" dirty="0" err="1"/>
              <a:t>Mielofibrosi</a:t>
            </a:r>
            <a:endParaRPr lang="it-IT" dirty="0"/>
          </a:p>
        </p:txBody>
      </p:sp>
      <p:cxnSp>
        <p:nvCxnSpPr>
          <p:cNvPr id="10" name="Connettore 2 9">
            <a:extLst>
              <a:ext uri="{FF2B5EF4-FFF2-40B4-BE49-F238E27FC236}">
                <a16:creationId xmlns:a16="http://schemas.microsoft.com/office/drawing/2014/main" id="{31F68F78-D85F-FA41-9D18-6E25B0E94362}"/>
              </a:ext>
            </a:extLst>
          </p:cNvPr>
          <p:cNvCxnSpPr/>
          <p:nvPr/>
        </p:nvCxnSpPr>
        <p:spPr>
          <a:xfrm>
            <a:off x="3058789" y="6862046"/>
            <a:ext cx="4588184"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03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4EBFABB1-3637-5749-B0A5-191227916270}"/>
              </a:ext>
            </a:extLst>
          </p:cNvPr>
          <p:cNvSpPr>
            <a:spLocks noGrp="1"/>
          </p:cNvSpPr>
          <p:nvPr>
            <p:ph idx="1"/>
          </p:nvPr>
        </p:nvSpPr>
        <p:spPr>
          <a:xfrm>
            <a:off x="1464213" y="5177030"/>
            <a:ext cx="7893455" cy="1362688"/>
          </a:xfrm>
        </p:spPr>
        <p:txBody>
          <a:bodyPr>
            <a:normAutofit fontScale="92500" lnSpcReduction="10000"/>
          </a:bodyPr>
          <a:lstStyle/>
          <a:p>
            <a:r>
              <a:rPr lang="it-IT" sz="2456" dirty="0"/>
              <a:t>Le SMC sono state descritte come un “Modello di infiammazione dell’organismo umano»</a:t>
            </a:r>
          </a:p>
          <a:p>
            <a:r>
              <a:rPr lang="it-IT" sz="2456" dirty="0"/>
              <a:t>L’infiammazione cronica ha un impatto sui sintomi, fatica e qualità della vita</a:t>
            </a:r>
          </a:p>
          <a:p>
            <a:endParaRPr lang="it-IT" dirty="0"/>
          </a:p>
          <a:p>
            <a:endParaRPr lang="it-IT" dirty="0"/>
          </a:p>
        </p:txBody>
      </p:sp>
      <p:pic>
        <p:nvPicPr>
          <p:cNvPr id="5" name="Immagine 4">
            <a:extLst>
              <a:ext uri="{FF2B5EF4-FFF2-40B4-BE49-F238E27FC236}">
                <a16:creationId xmlns:a16="http://schemas.microsoft.com/office/drawing/2014/main" id="{9CC49C37-EFF8-EA44-A941-9BBE23BC3A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02380" y="741405"/>
            <a:ext cx="6262851" cy="3971926"/>
          </a:xfrm>
          <a:prstGeom prst="rect">
            <a:avLst/>
          </a:prstGeom>
        </p:spPr>
      </p:pic>
    </p:spTree>
    <p:extLst>
      <p:ext uri="{BB962C8B-B14F-4D97-AF65-F5344CB8AC3E}">
        <p14:creationId xmlns:p14="http://schemas.microsoft.com/office/powerpoint/2010/main" val="189084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7F6D175-145F-3E42-9341-0622C146C0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124" y="2340087"/>
            <a:ext cx="10227864" cy="3032587"/>
          </a:xfrm>
          <a:prstGeom prst="rect">
            <a:avLst/>
          </a:prstGeom>
        </p:spPr>
      </p:pic>
      <p:sp>
        <p:nvSpPr>
          <p:cNvPr id="2" name="CasellaDiTesto 1">
            <a:extLst>
              <a:ext uri="{FF2B5EF4-FFF2-40B4-BE49-F238E27FC236}">
                <a16:creationId xmlns:a16="http://schemas.microsoft.com/office/drawing/2014/main" id="{6077B923-D187-E297-0667-8A6367EA10B3}"/>
              </a:ext>
            </a:extLst>
          </p:cNvPr>
          <p:cNvSpPr txBox="1"/>
          <p:nvPr/>
        </p:nvSpPr>
        <p:spPr>
          <a:xfrm>
            <a:off x="825193" y="735982"/>
            <a:ext cx="9473619" cy="400110"/>
          </a:xfrm>
          <a:prstGeom prst="rect">
            <a:avLst/>
          </a:prstGeom>
          <a:noFill/>
        </p:spPr>
        <p:txBody>
          <a:bodyPr wrap="none" rtlCol="0">
            <a:spAutoFit/>
          </a:bodyPr>
          <a:lstStyle/>
          <a:p>
            <a:r>
              <a:rPr lang="it-IT" sz="2000" b="1" dirty="0">
                <a:solidFill>
                  <a:srgbClr val="002060"/>
                </a:solidFill>
              </a:rPr>
              <a:t>Qualità della vita nelle patologie mieloproliferative: un nuovo obiettivo di trattamento?</a:t>
            </a:r>
          </a:p>
        </p:txBody>
      </p:sp>
    </p:spTree>
    <p:extLst>
      <p:ext uri="{BB962C8B-B14F-4D97-AF65-F5344CB8AC3E}">
        <p14:creationId xmlns:p14="http://schemas.microsoft.com/office/powerpoint/2010/main" val="86922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0F4B24-6357-674A-A3BF-D32FC9F9FDFE}"/>
              </a:ext>
            </a:extLst>
          </p:cNvPr>
          <p:cNvSpPr>
            <a:spLocks noGrp="1"/>
          </p:cNvSpPr>
          <p:nvPr>
            <p:ph type="title"/>
          </p:nvPr>
        </p:nvSpPr>
        <p:spPr>
          <a:xfrm>
            <a:off x="1737420" y="905054"/>
            <a:ext cx="7216973" cy="1002357"/>
          </a:xfrm>
        </p:spPr>
        <p:txBody>
          <a:bodyPr>
            <a:noAutofit/>
          </a:bodyPr>
          <a:lstStyle/>
          <a:p>
            <a:r>
              <a:rPr lang="it-IT" sz="2105" dirty="0"/>
              <a:t>La vita per i pazienti con </a:t>
            </a:r>
            <a:r>
              <a:rPr lang="it-IT" sz="2105" dirty="0" err="1"/>
              <a:t>mielofibrosi</a:t>
            </a:r>
            <a:r>
              <a:rPr lang="it-IT" sz="2105" dirty="0"/>
              <a:t>: impatto fisico, emotivo e finanziario della malattia, analizzato con la medicina narrativa—Risultati dello studio italiano «Ritorno alla vita»</a:t>
            </a:r>
          </a:p>
        </p:txBody>
      </p:sp>
      <p:sp>
        <p:nvSpPr>
          <p:cNvPr id="5" name="CasellaDiTesto 4">
            <a:extLst>
              <a:ext uri="{FF2B5EF4-FFF2-40B4-BE49-F238E27FC236}">
                <a16:creationId xmlns:a16="http://schemas.microsoft.com/office/drawing/2014/main" id="{43EBE2AC-9D74-5E45-9F0A-ABA5C8BA816A}"/>
              </a:ext>
            </a:extLst>
          </p:cNvPr>
          <p:cNvSpPr txBox="1">
            <a:spLocks/>
          </p:cNvSpPr>
          <p:nvPr/>
        </p:nvSpPr>
        <p:spPr>
          <a:xfrm>
            <a:off x="6623131" y="6386062"/>
            <a:ext cx="2527936" cy="335348"/>
          </a:xfrm>
          <a:prstGeom prst="rect">
            <a:avLst/>
          </a:prstGeom>
          <a:noFill/>
        </p:spPr>
        <p:txBody>
          <a:bodyPr wrap="none" rtlCol="0">
            <a:spAutoFit/>
          </a:bodyPr>
          <a:lstStyle/>
          <a:p>
            <a:r>
              <a:rPr lang="it-IT" sz="1579" i="1" dirty="0" err="1"/>
              <a:t>Palandri</a:t>
            </a:r>
            <a:r>
              <a:rPr lang="it-IT" sz="1579" i="1" dirty="0"/>
              <a:t> et al. </a:t>
            </a:r>
            <a:r>
              <a:rPr lang="it-IT" sz="1579" i="1" dirty="0" err="1"/>
              <a:t>QoL</a:t>
            </a:r>
            <a:r>
              <a:rPr lang="it-IT" sz="1579" i="1" dirty="0"/>
              <a:t> Res, 2018</a:t>
            </a:r>
          </a:p>
        </p:txBody>
      </p:sp>
      <p:sp>
        <p:nvSpPr>
          <p:cNvPr id="13" name="Ovale 12"/>
          <p:cNvSpPr/>
          <p:nvPr/>
        </p:nvSpPr>
        <p:spPr>
          <a:xfrm>
            <a:off x="6115036" y="3782458"/>
            <a:ext cx="2283803" cy="228380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579" dirty="0"/>
              <a:t>STRESS</a:t>
            </a:r>
          </a:p>
          <a:p>
            <a:pPr algn="ctr"/>
            <a:r>
              <a:rPr lang="it-IT" sz="1579" dirty="0"/>
              <a:t>23%</a:t>
            </a:r>
          </a:p>
        </p:txBody>
      </p:sp>
      <p:sp>
        <p:nvSpPr>
          <p:cNvPr id="14" name="Ovale 13"/>
          <p:cNvSpPr/>
          <p:nvPr/>
        </p:nvSpPr>
        <p:spPr>
          <a:xfrm>
            <a:off x="7442340" y="2226213"/>
            <a:ext cx="2122445" cy="199256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579" dirty="0"/>
              <a:t>SOLLIEVO</a:t>
            </a:r>
          </a:p>
          <a:p>
            <a:pPr algn="ctr"/>
            <a:r>
              <a:rPr lang="it-IT" sz="1579" dirty="0"/>
              <a:t>11%</a:t>
            </a:r>
          </a:p>
        </p:txBody>
      </p:sp>
      <p:sp>
        <p:nvSpPr>
          <p:cNvPr id="16" name="Ovale 15"/>
          <p:cNvSpPr/>
          <p:nvPr/>
        </p:nvSpPr>
        <p:spPr>
          <a:xfrm>
            <a:off x="8029342" y="4101260"/>
            <a:ext cx="1818665" cy="17816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579" dirty="0"/>
              <a:t>RABBIA</a:t>
            </a:r>
          </a:p>
          <a:p>
            <a:pPr algn="ctr"/>
            <a:r>
              <a:rPr lang="it-IT" sz="1579" dirty="0"/>
              <a:t>6%</a:t>
            </a:r>
          </a:p>
        </p:txBody>
      </p:sp>
      <p:sp>
        <p:nvSpPr>
          <p:cNvPr id="4" name="Ovale 3"/>
          <p:cNvSpPr/>
          <p:nvPr/>
        </p:nvSpPr>
        <p:spPr>
          <a:xfrm>
            <a:off x="5241085" y="2017524"/>
            <a:ext cx="2706191" cy="26975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579" dirty="0"/>
              <a:t>PAURA</a:t>
            </a:r>
          </a:p>
          <a:p>
            <a:pPr algn="ctr"/>
            <a:r>
              <a:rPr lang="it-IT" sz="1579" dirty="0"/>
              <a:t>53%</a:t>
            </a:r>
          </a:p>
        </p:txBody>
      </p:sp>
      <p:graphicFrame>
        <p:nvGraphicFramePr>
          <p:cNvPr id="6" name="Tabella 5">
            <a:extLst>
              <a:ext uri="{FF2B5EF4-FFF2-40B4-BE49-F238E27FC236}">
                <a16:creationId xmlns:a16="http://schemas.microsoft.com/office/drawing/2014/main" id="{229AE72C-A1C6-8741-BA45-941F04CED329}"/>
              </a:ext>
            </a:extLst>
          </p:cNvPr>
          <p:cNvGraphicFramePr>
            <a:graphicFrameLocks noGrp="1"/>
          </p:cNvGraphicFramePr>
          <p:nvPr/>
        </p:nvGraphicFramePr>
        <p:xfrm>
          <a:off x="1379361" y="2670147"/>
          <a:ext cx="3480020" cy="2351507"/>
        </p:xfrm>
        <a:graphic>
          <a:graphicData uri="http://schemas.openxmlformats.org/drawingml/2006/table">
            <a:tbl>
              <a:tblPr firstRow="1" bandRow="1">
                <a:tableStyleId>{5C22544A-7EE6-4342-B048-85BDC9FD1C3A}</a:tableStyleId>
              </a:tblPr>
              <a:tblGrid>
                <a:gridCol w="2285071">
                  <a:extLst>
                    <a:ext uri="{9D8B030D-6E8A-4147-A177-3AD203B41FA5}">
                      <a16:colId xmlns:a16="http://schemas.microsoft.com/office/drawing/2014/main" val="3703699414"/>
                    </a:ext>
                  </a:extLst>
                </a:gridCol>
                <a:gridCol w="1194949">
                  <a:extLst>
                    <a:ext uri="{9D8B030D-6E8A-4147-A177-3AD203B41FA5}">
                      <a16:colId xmlns:a16="http://schemas.microsoft.com/office/drawing/2014/main" val="1666544099"/>
                    </a:ext>
                  </a:extLst>
                </a:gridCol>
              </a:tblGrid>
              <a:tr h="937702">
                <a:tc>
                  <a:txBody>
                    <a:bodyPr/>
                    <a:lstStyle/>
                    <a:p>
                      <a:r>
                        <a:rPr lang="it-IT" sz="1400" dirty="0"/>
                        <a:t>Ho pensato…</a:t>
                      </a:r>
                    </a:p>
                  </a:txBody>
                  <a:tcPr marL="80189" marR="80189" marT="40094" marB="40094"/>
                </a:tc>
                <a:tc>
                  <a:txBody>
                    <a:bodyPr/>
                    <a:lstStyle/>
                    <a:p>
                      <a:r>
                        <a:rPr lang="it-IT" sz="1400" dirty="0"/>
                        <a:t>Pazienti</a:t>
                      </a:r>
                    </a:p>
                    <a:p>
                      <a:r>
                        <a:rPr lang="it-IT" sz="1400" dirty="0"/>
                        <a:t>n. 152 (%)</a:t>
                      </a:r>
                    </a:p>
                  </a:txBody>
                  <a:tcPr marL="80189" marR="80189" marT="40094" marB="40094"/>
                </a:tc>
                <a:extLst>
                  <a:ext uri="{0D108BD9-81ED-4DB2-BD59-A6C34878D82A}">
                    <a16:rowId xmlns:a16="http://schemas.microsoft.com/office/drawing/2014/main" val="2601554501"/>
                  </a:ext>
                </a:extLst>
              </a:tr>
              <a:tr h="302299">
                <a:tc>
                  <a:txBody>
                    <a:bodyPr/>
                    <a:lstStyle/>
                    <a:p>
                      <a:r>
                        <a:rPr lang="it-IT" sz="1400" dirty="0"/>
                        <a:t>Alla fine…</a:t>
                      </a:r>
                    </a:p>
                  </a:txBody>
                  <a:tcPr marL="80189" marR="80189" marT="40094" marB="40094"/>
                </a:tc>
                <a:tc>
                  <a:txBody>
                    <a:bodyPr/>
                    <a:lstStyle/>
                    <a:p>
                      <a:r>
                        <a:rPr lang="it-IT" sz="1400" dirty="0"/>
                        <a:t>47</a:t>
                      </a:r>
                    </a:p>
                  </a:txBody>
                  <a:tcPr marL="80189" marR="80189" marT="40094" marB="40094"/>
                </a:tc>
                <a:extLst>
                  <a:ext uri="{0D108BD9-81ED-4DB2-BD59-A6C34878D82A}">
                    <a16:rowId xmlns:a16="http://schemas.microsoft.com/office/drawing/2014/main" val="3359175882"/>
                  </a:ext>
                </a:extLst>
              </a:tr>
              <a:tr h="302299">
                <a:tc>
                  <a:txBody>
                    <a:bodyPr/>
                    <a:lstStyle/>
                    <a:p>
                      <a:r>
                        <a:rPr lang="it-IT" sz="1400" dirty="0"/>
                        <a:t>Ad affrontare la malattia</a:t>
                      </a:r>
                    </a:p>
                  </a:txBody>
                  <a:tcPr marL="80189" marR="80189" marT="40094" marB="40094"/>
                </a:tc>
                <a:tc>
                  <a:txBody>
                    <a:bodyPr/>
                    <a:lstStyle/>
                    <a:p>
                      <a:r>
                        <a:rPr lang="it-IT" sz="1400" dirty="0"/>
                        <a:t>27</a:t>
                      </a:r>
                    </a:p>
                  </a:txBody>
                  <a:tcPr marL="80189" marR="80189" marT="40094" marB="40094"/>
                </a:tc>
                <a:extLst>
                  <a:ext uri="{0D108BD9-81ED-4DB2-BD59-A6C34878D82A}">
                    <a16:rowId xmlns:a16="http://schemas.microsoft.com/office/drawing/2014/main" val="415102145"/>
                  </a:ext>
                </a:extLst>
              </a:tr>
              <a:tr h="302299">
                <a:tc>
                  <a:txBody>
                    <a:bodyPr/>
                    <a:lstStyle/>
                    <a:p>
                      <a:r>
                        <a:rPr lang="it-IT" sz="1400" dirty="0"/>
                        <a:t>Alla mia famiglia</a:t>
                      </a:r>
                    </a:p>
                  </a:txBody>
                  <a:tcPr marL="80189" marR="80189" marT="40094" marB="40094"/>
                </a:tc>
                <a:tc>
                  <a:txBody>
                    <a:bodyPr/>
                    <a:lstStyle/>
                    <a:p>
                      <a:r>
                        <a:rPr lang="it-IT" sz="1400" dirty="0"/>
                        <a:t>6</a:t>
                      </a:r>
                    </a:p>
                  </a:txBody>
                  <a:tcPr marL="80189" marR="80189" marT="40094" marB="40094"/>
                </a:tc>
                <a:extLst>
                  <a:ext uri="{0D108BD9-81ED-4DB2-BD59-A6C34878D82A}">
                    <a16:rowId xmlns:a16="http://schemas.microsoft.com/office/drawing/2014/main" val="2262376274"/>
                  </a:ext>
                </a:extLst>
              </a:tr>
              <a:tr h="502292">
                <a:tc>
                  <a:txBody>
                    <a:bodyPr/>
                    <a:lstStyle/>
                    <a:p>
                      <a:r>
                        <a:rPr lang="it-IT" sz="1400" dirty="0"/>
                        <a:t>A come la mia vita sarebbe cambiata…</a:t>
                      </a:r>
                    </a:p>
                  </a:txBody>
                  <a:tcPr marL="80189" marR="80189" marT="40094" marB="40094"/>
                </a:tc>
                <a:tc>
                  <a:txBody>
                    <a:bodyPr/>
                    <a:lstStyle/>
                    <a:p>
                      <a:r>
                        <a:rPr lang="it-IT" sz="1400" dirty="0"/>
                        <a:t>18</a:t>
                      </a:r>
                    </a:p>
                  </a:txBody>
                  <a:tcPr marL="80189" marR="80189" marT="40094" marB="40094"/>
                </a:tc>
                <a:extLst>
                  <a:ext uri="{0D108BD9-81ED-4DB2-BD59-A6C34878D82A}">
                    <a16:rowId xmlns:a16="http://schemas.microsoft.com/office/drawing/2014/main" val="2497660837"/>
                  </a:ext>
                </a:extLst>
              </a:tr>
            </a:tbl>
          </a:graphicData>
        </a:graphic>
      </p:graphicFrame>
      <p:sp>
        <p:nvSpPr>
          <p:cNvPr id="15" name="Ovale 14"/>
          <p:cNvSpPr/>
          <p:nvPr/>
        </p:nvSpPr>
        <p:spPr>
          <a:xfrm>
            <a:off x="5333474" y="4825206"/>
            <a:ext cx="1773866" cy="165482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1200" dirty="0"/>
              <a:t>RASSEGNAZIONE</a:t>
            </a:r>
          </a:p>
          <a:p>
            <a:pPr algn="ctr"/>
            <a:r>
              <a:rPr lang="it-IT" sz="1579" dirty="0"/>
              <a:t>7%</a:t>
            </a:r>
          </a:p>
        </p:txBody>
      </p:sp>
    </p:spTree>
    <p:extLst>
      <p:ext uri="{BB962C8B-B14F-4D97-AF65-F5344CB8AC3E}">
        <p14:creationId xmlns:p14="http://schemas.microsoft.com/office/powerpoint/2010/main" val="264601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47135" y="2681416"/>
            <a:ext cx="5888225" cy="2688207"/>
          </a:xfrm>
        </p:spPr>
        <p:txBody>
          <a:bodyPr>
            <a:normAutofit/>
          </a:bodyPr>
          <a:lstStyle/>
          <a:p>
            <a:pPr>
              <a:lnSpc>
                <a:spcPct val="80000"/>
              </a:lnSpc>
            </a:pPr>
            <a:r>
              <a:rPr lang="it-IT" sz="2400" dirty="0"/>
              <a:t>Nel rispetto della sua autonomia è ampiamente accettato che debba essere il paziente stesso a valutare la propria </a:t>
            </a:r>
            <a:r>
              <a:rPr lang="it-IT" sz="2400" dirty="0" err="1"/>
              <a:t>QoL</a:t>
            </a:r>
            <a:endParaRPr lang="it-IT" sz="2400" dirty="0"/>
          </a:p>
          <a:p>
            <a:pPr>
              <a:lnSpc>
                <a:spcPct val="80000"/>
              </a:lnSpc>
            </a:pPr>
            <a:endParaRPr lang="it-IT" sz="2400" dirty="0"/>
          </a:p>
          <a:p>
            <a:pPr>
              <a:lnSpc>
                <a:spcPct val="80000"/>
              </a:lnSpc>
            </a:pPr>
            <a:r>
              <a:rPr lang="it-IT" sz="2400" dirty="0"/>
              <a:t>Esistono casi in cui è necessaria una compilazione assistita</a:t>
            </a:r>
          </a:p>
          <a:p>
            <a:pPr>
              <a:lnSpc>
                <a:spcPct val="80000"/>
              </a:lnSpc>
            </a:pPr>
            <a:endParaRPr lang="it-IT" sz="2400" dirty="0"/>
          </a:p>
        </p:txBody>
      </p:sp>
      <p:sp>
        <p:nvSpPr>
          <p:cNvPr id="11268" name="Rectangle 4"/>
          <p:cNvSpPr>
            <a:spLocks noGrp="1" noChangeArrowheads="1"/>
          </p:cNvSpPr>
          <p:nvPr>
            <p:ph type="title"/>
          </p:nvPr>
        </p:nvSpPr>
        <p:spPr>
          <a:xfrm>
            <a:off x="3191247" y="344446"/>
            <a:ext cx="4102424" cy="1002357"/>
          </a:xfrm>
          <a:noFill/>
          <a:ln/>
        </p:spPr>
        <p:txBody>
          <a:bodyPr>
            <a:normAutofit/>
          </a:bodyPr>
          <a:lstStyle/>
          <a:p>
            <a:pPr algn="ctr"/>
            <a:r>
              <a:rPr lang="it-IT" sz="3200" dirty="0"/>
              <a:t>Chi giudica la </a:t>
            </a:r>
            <a:r>
              <a:rPr lang="it-IT" sz="3200" dirty="0" err="1"/>
              <a:t>QoL</a:t>
            </a:r>
            <a:endParaRPr lang="it-IT" sz="3200" dirty="0"/>
          </a:p>
        </p:txBody>
      </p:sp>
      <p:pic>
        <p:nvPicPr>
          <p:cNvPr id="2" name="Immagine 1">
            <a:extLst>
              <a:ext uri="{FF2B5EF4-FFF2-40B4-BE49-F238E27FC236}">
                <a16:creationId xmlns:a16="http://schemas.microsoft.com/office/drawing/2014/main" id="{0E038E7B-FF28-504B-8270-63D61C79C597}"/>
              </a:ext>
            </a:extLst>
          </p:cNvPr>
          <p:cNvPicPr>
            <a:picLocks noChangeAspect="1"/>
          </p:cNvPicPr>
          <p:nvPr/>
        </p:nvPicPr>
        <p:blipFill>
          <a:blip r:embed="rId3"/>
          <a:stretch>
            <a:fillRect/>
          </a:stretch>
        </p:blipFill>
        <p:spPr>
          <a:xfrm>
            <a:off x="6445002" y="2211777"/>
            <a:ext cx="3755732" cy="3004586"/>
          </a:xfrm>
          <a:prstGeom prst="rect">
            <a:avLst/>
          </a:prstGeom>
        </p:spPr>
      </p:pic>
    </p:spTree>
    <p:extLst>
      <p:ext uri="{BB962C8B-B14F-4D97-AF65-F5344CB8AC3E}">
        <p14:creationId xmlns:p14="http://schemas.microsoft.com/office/powerpoint/2010/main" val="183376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178420" y="2042417"/>
            <a:ext cx="6770951" cy="3474839"/>
          </a:xfrm>
        </p:spPr>
        <p:txBody>
          <a:bodyPr>
            <a:normAutofit/>
          </a:bodyPr>
          <a:lstStyle/>
          <a:p>
            <a:r>
              <a:rPr lang="it-IT" sz="2400" dirty="0"/>
              <a:t>Per una valutazione della </a:t>
            </a:r>
            <a:r>
              <a:rPr lang="it-IT" sz="2400" dirty="0" err="1"/>
              <a:t>QoL</a:t>
            </a:r>
            <a:r>
              <a:rPr lang="it-IT" sz="2400" dirty="0"/>
              <a:t> il periodo di riferimento di </a:t>
            </a:r>
            <a:r>
              <a:rPr lang="it-IT" sz="2400" u="sng" dirty="0"/>
              <a:t>una settimana</a:t>
            </a:r>
            <a:r>
              <a:rPr lang="it-IT" sz="2400" dirty="0"/>
              <a:t> appare appropriato;</a:t>
            </a:r>
          </a:p>
          <a:p>
            <a:endParaRPr lang="it-IT" sz="2400" dirty="0"/>
          </a:p>
          <a:p>
            <a:r>
              <a:rPr lang="it-IT" sz="2400" dirty="0"/>
              <a:t>E</a:t>
            </a:r>
            <a:r>
              <a:rPr lang="it-IT" sz="2400" dirty="0">
                <a:latin typeface="Arial"/>
              </a:rPr>
              <a:t>’ </a:t>
            </a:r>
            <a:r>
              <a:rPr lang="it-IT" sz="2400" dirty="0"/>
              <a:t>sempre necessario effettuare una rilevazione basale </a:t>
            </a:r>
            <a:r>
              <a:rPr lang="it-IT" sz="2400" dirty="0" err="1"/>
              <a:t>pre</a:t>
            </a:r>
            <a:r>
              <a:rPr lang="it-IT" sz="2400" dirty="0"/>
              <a:t>-trattamento (consente di annullare una grossa parte della variabilità dovuta alla terapia)</a:t>
            </a:r>
          </a:p>
        </p:txBody>
      </p:sp>
      <p:sp>
        <p:nvSpPr>
          <p:cNvPr id="13316" name="Rectangle 4"/>
          <p:cNvSpPr>
            <a:spLocks noGrp="1" noChangeArrowheads="1"/>
          </p:cNvSpPr>
          <p:nvPr>
            <p:ph type="title"/>
          </p:nvPr>
        </p:nvSpPr>
        <p:spPr>
          <a:xfrm>
            <a:off x="2733727" y="581750"/>
            <a:ext cx="5445116" cy="1002357"/>
          </a:xfrm>
          <a:noFill/>
          <a:ln/>
        </p:spPr>
        <p:txBody>
          <a:bodyPr>
            <a:normAutofit/>
          </a:bodyPr>
          <a:lstStyle/>
          <a:p>
            <a:pPr algn="ctr"/>
            <a:r>
              <a:rPr lang="it-IT" sz="3200" dirty="0"/>
              <a:t>Quando valutare la </a:t>
            </a:r>
            <a:r>
              <a:rPr lang="it-IT" sz="3200" dirty="0" err="1"/>
              <a:t>QoL</a:t>
            </a:r>
            <a:endParaRPr lang="it-IT" sz="3200" dirty="0"/>
          </a:p>
        </p:txBody>
      </p:sp>
      <p:pic>
        <p:nvPicPr>
          <p:cNvPr id="2" name="Immagine 1">
            <a:extLst>
              <a:ext uri="{FF2B5EF4-FFF2-40B4-BE49-F238E27FC236}">
                <a16:creationId xmlns:a16="http://schemas.microsoft.com/office/drawing/2014/main" id="{5B80A3EA-3E4D-F24B-9A0C-DBD3E2BCB306}"/>
              </a:ext>
            </a:extLst>
          </p:cNvPr>
          <p:cNvPicPr>
            <a:picLocks noChangeAspect="1"/>
          </p:cNvPicPr>
          <p:nvPr/>
        </p:nvPicPr>
        <p:blipFill>
          <a:blip r:embed="rId3"/>
          <a:stretch>
            <a:fillRect/>
          </a:stretch>
        </p:blipFill>
        <p:spPr>
          <a:xfrm>
            <a:off x="3252652" y="5092169"/>
            <a:ext cx="4407265" cy="2189773"/>
          </a:xfrm>
          <a:prstGeom prst="rect">
            <a:avLst/>
          </a:prstGeom>
        </p:spPr>
      </p:pic>
    </p:spTree>
    <p:extLst>
      <p:ext uri="{BB962C8B-B14F-4D97-AF65-F5344CB8AC3E}">
        <p14:creationId xmlns:p14="http://schemas.microsoft.com/office/powerpoint/2010/main" val="3860380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42"/>
</p:tagLst>
</file>

<file path=ppt/tags/tag10.xml><?xml version="1.0" encoding="utf-8"?>
<p:tagLst xmlns:a="http://schemas.openxmlformats.org/drawingml/2006/main" xmlns:r="http://schemas.openxmlformats.org/officeDocument/2006/relationships" xmlns:p="http://schemas.openxmlformats.org/presentationml/2006/main">
  <p:tag name="AS_UNIQUEID" val="561"/>
</p:tagLst>
</file>

<file path=ppt/tags/tag11.xml><?xml version="1.0" encoding="utf-8"?>
<p:tagLst xmlns:a="http://schemas.openxmlformats.org/drawingml/2006/main" xmlns:r="http://schemas.openxmlformats.org/officeDocument/2006/relationships" xmlns:p="http://schemas.openxmlformats.org/presentationml/2006/main">
  <p:tag name="AS_UNIQUEID" val="562"/>
</p:tagLst>
</file>

<file path=ppt/tags/tag12.xml><?xml version="1.0" encoding="utf-8"?>
<p:tagLst xmlns:a="http://schemas.openxmlformats.org/drawingml/2006/main" xmlns:r="http://schemas.openxmlformats.org/officeDocument/2006/relationships" xmlns:p="http://schemas.openxmlformats.org/presentationml/2006/main">
  <p:tag name="AS_UNIQUEID" val="563"/>
</p:tagLst>
</file>

<file path=ppt/tags/tag2.xml><?xml version="1.0" encoding="utf-8"?>
<p:tagLst xmlns:a="http://schemas.openxmlformats.org/drawingml/2006/main" xmlns:r="http://schemas.openxmlformats.org/officeDocument/2006/relationships" xmlns:p="http://schemas.openxmlformats.org/presentationml/2006/main">
  <p:tag name="AS_UNIQUEID" val="543"/>
</p:tagLst>
</file>

<file path=ppt/tags/tag3.xml><?xml version="1.0" encoding="utf-8"?>
<p:tagLst xmlns:a="http://schemas.openxmlformats.org/drawingml/2006/main" xmlns:r="http://schemas.openxmlformats.org/officeDocument/2006/relationships" xmlns:p="http://schemas.openxmlformats.org/presentationml/2006/main">
  <p:tag name="AS_UNIQUEID" val="544"/>
</p:tagLst>
</file>

<file path=ppt/tags/tag4.xml><?xml version="1.0" encoding="utf-8"?>
<p:tagLst xmlns:a="http://schemas.openxmlformats.org/drawingml/2006/main" xmlns:r="http://schemas.openxmlformats.org/officeDocument/2006/relationships" xmlns:p="http://schemas.openxmlformats.org/presentationml/2006/main">
  <p:tag name="AS_UNIQUEID" val="545"/>
</p:tagLst>
</file>

<file path=ppt/tags/tag5.xml><?xml version="1.0" encoding="utf-8"?>
<p:tagLst xmlns:a="http://schemas.openxmlformats.org/drawingml/2006/main" xmlns:r="http://schemas.openxmlformats.org/officeDocument/2006/relationships" xmlns:p="http://schemas.openxmlformats.org/presentationml/2006/main">
  <p:tag name="AS_UNIQUEID" val="546"/>
</p:tagLst>
</file>

<file path=ppt/tags/tag6.xml><?xml version="1.0" encoding="utf-8"?>
<p:tagLst xmlns:a="http://schemas.openxmlformats.org/drawingml/2006/main" xmlns:r="http://schemas.openxmlformats.org/officeDocument/2006/relationships" xmlns:p="http://schemas.openxmlformats.org/presentationml/2006/main">
  <p:tag name="AS_UNIQUEID" val="547"/>
</p:tagLst>
</file>

<file path=ppt/tags/tag7.xml><?xml version="1.0" encoding="utf-8"?>
<p:tagLst xmlns:a="http://schemas.openxmlformats.org/drawingml/2006/main" xmlns:r="http://schemas.openxmlformats.org/officeDocument/2006/relationships" xmlns:p="http://schemas.openxmlformats.org/presentationml/2006/main">
  <p:tag name="AS_UNIQUEID" val="548"/>
</p:tagLst>
</file>

<file path=ppt/tags/tag8.xml><?xml version="1.0" encoding="utf-8"?>
<p:tagLst xmlns:a="http://schemas.openxmlformats.org/drawingml/2006/main" xmlns:r="http://schemas.openxmlformats.org/officeDocument/2006/relationships" xmlns:p="http://schemas.openxmlformats.org/presentationml/2006/main">
  <p:tag name="AS_UNIQUEID" val="549"/>
</p:tagLst>
</file>

<file path=ppt/tags/tag9.xml><?xml version="1.0" encoding="utf-8"?>
<p:tagLst xmlns:a="http://schemas.openxmlformats.org/drawingml/2006/main" xmlns:r="http://schemas.openxmlformats.org/officeDocument/2006/relationships" xmlns:p="http://schemas.openxmlformats.org/presentationml/2006/main">
  <p:tag name="AS_UNIQUEID" val="55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1043</TotalTime>
  <Words>1264</Words>
  <Application>Microsoft Macintosh PowerPoint</Application>
  <PresentationFormat>Personalizzato</PresentationFormat>
  <Paragraphs>175</Paragraphs>
  <Slides>27</Slides>
  <Notes>13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27</vt:i4>
      </vt:variant>
    </vt:vector>
  </HeadingPairs>
  <TitlesOfParts>
    <vt:vector size="38" baseType="lpstr">
      <vt:lpstr>ＭＳ Ｐゴシック</vt:lpstr>
      <vt:lpstr>Arial</vt:lpstr>
      <vt:lpstr>Calibri</vt:lpstr>
      <vt:lpstr>Cambria</vt:lpstr>
      <vt:lpstr>Courier New</vt:lpstr>
      <vt:lpstr>Gill Sans MT</vt:lpstr>
      <vt:lpstr>Handwriting - Dakota</vt:lpstr>
      <vt:lpstr>Helvetica</vt:lpstr>
      <vt:lpstr>Lucida Grande</vt:lpstr>
      <vt:lpstr>Wingdings</vt:lpstr>
      <vt:lpstr>Tema di Office</vt:lpstr>
      <vt:lpstr>Presentazione standard di PowerPoint</vt:lpstr>
      <vt:lpstr>Qualità della vita legata allo stato di salute</vt:lpstr>
      <vt:lpstr>Presentazione standard di PowerPoint</vt:lpstr>
      <vt:lpstr>Le 3 «sorelle»….</vt:lpstr>
      <vt:lpstr>Presentazione standard di PowerPoint</vt:lpstr>
      <vt:lpstr>Presentazione standard di PowerPoint</vt:lpstr>
      <vt:lpstr>La vita per i pazienti con mielofibrosi: impatto fisico, emotivo e finanziario della malattia, analizzato con la medicina narrativa—Risultati dello studio italiano «Ritorno alla vita»</vt:lpstr>
      <vt:lpstr>Chi giudica la QoL</vt:lpstr>
      <vt:lpstr>Quando valutare la QoL</vt:lpstr>
      <vt:lpstr>Come valutare la QoL</vt:lpstr>
      <vt:lpstr>Le informazioni sulla QoL</vt:lpstr>
      <vt:lpstr>Presentazione standard di PowerPoint</vt:lpstr>
      <vt:lpstr>Impatto delle SMC sulla carriera lavorativa</vt:lpstr>
      <vt:lpstr>Importanza dei sintomi per i pazienti con SMC e i loro medici</vt:lpstr>
      <vt:lpstr>Obiettivi di trattamento per i pazienti e i loro medici</vt:lpstr>
      <vt:lpstr>Non c’è abbastanza tempo per discutere dei sintomi</vt:lpstr>
      <vt:lpstr>Strumenti di rilevamento della QoL/Sintomi</vt:lpstr>
      <vt:lpstr>Presentazione standard di PowerPoint</vt:lpstr>
      <vt:lpstr>Presentazione standard di PowerPoint</vt:lpstr>
      <vt:lpstr>Presentazione standard di PowerPoint</vt:lpstr>
      <vt:lpstr>Presentazione standard di PowerPoint</vt:lpstr>
      <vt:lpstr>Carico sintomatologico in pz con policitemia trattati con Ruxo vs BAT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giovanni caocci</cp:lastModifiedBy>
  <cp:revision>43</cp:revision>
  <dcterms:created xsi:type="dcterms:W3CDTF">2020-06-30T13:01:03Z</dcterms:created>
  <dcterms:modified xsi:type="dcterms:W3CDTF">2025-05-14T10:57:57Z</dcterms:modified>
</cp:coreProperties>
</file>